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56"/>
  </p:handoutMasterIdLst>
  <p:sldIdLst>
    <p:sldId id="283" r:id="rId3"/>
    <p:sldId id="303" r:id="rId4"/>
    <p:sldId id="301" r:id="rId5"/>
    <p:sldId id="282" r:id="rId6"/>
    <p:sldId id="355" r:id="rId8"/>
    <p:sldId id="495" r:id="rId9"/>
    <p:sldId id="353" r:id="rId10"/>
    <p:sldId id="286" r:id="rId11"/>
    <p:sldId id="337" r:id="rId12"/>
    <p:sldId id="338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481" r:id="rId27"/>
    <p:sldId id="509" r:id="rId28"/>
    <p:sldId id="510" r:id="rId29"/>
    <p:sldId id="511" r:id="rId30"/>
    <p:sldId id="512" r:id="rId31"/>
    <p:sldId id="513" r:id="rId32"/>
    <p:sldId id="514" r:id="rId33"/>
    <p:sldId id="515" r:id="rId34"/>
    <p:sldId id="516" r:id="rId35"/>
    <p:sldId id="517" r:id="rId36"/>
    <p:sldId id="518" r:id="rId37"/>
    <p:sldId id="519" r:id="rId38"/>
    <p:sldId id="520" r:id="rId39"/>
    <p:sldId id="521" r:id="rId40"/>
    <p:sldId id="522" r:id="rId41"/>
    <p:sldId id="523" r:id="rId42"/>
    <p:sldId id="524" r:id="rId43"/>
    <p:sldId id="525" r:id="rId44"/>
    <p:sldId id="526" r:id="rId45"/>
    <p:sldId id="527" r:id="rId46"/>
    <p:sldId id="528" r:id="rId47"/>
    <p:sldId id="529" r:id="rId48"/>
    <p:sldId id="530" r:id="rId49"/>
    <p:sldId id="531" r:id="rId50"/>
    <p:sldId id="532" r:id="rId51"/>
    <p:sldId id="316" r:id="rId52"/>
    <p:sldId id="533" r:id="rId53"/>
    <p:sldId id="317" r:id="rId54"/>
    <p:sldId id="300" r:id="rId5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微软雅黑" panose="020B0503020204020204" pitchFamily="34" charset="-122"/>
      <p:regular r:id="rId64"/>
    </p:embeddedFont>
    <p:embeddedFont>
      <p:font typeface="Aharoni" panose="02010803020104030203" pitchFamily="2" charset="-79"/>
      <p:bold r:id="rId65"/>
    </p:embeddedFont>
    <p:embeddedFont>
      <p:font typeface="经典繁毛楷" panose="02010609000101010101" pitchFamily="49" charset="-122"/>
      <p:regular r:id="rId66"/>
    </p:embeddedFont>
    <p:embeddedFont>
      <p:font typeface="楷体_GB2312" panose="02010609030101010101" pitchFamily="49" charset="-122"/>
      <p:regular r:id="rId67"/>
    </p:embeddedFont>
    <p:embeddedFont>
      <p:font typeface="华文琥珀" panose="02010800040101010101" pitchFamily="2" charset="-122"/>
      <p:regular r:id="rId68"/>
    </p:embeddedFont>
  </p:embeddedFontLst>
  <p:custDataLst>
    <p:tags r:id="rId6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20" userDrawn="1">
          <p15:clr>
            <a:srgbClr val="A4A3A4"/>
          </p15:clr>
        </p15:guide>
        <p15:guide id="4" pos="703" userDrawn="1">
          <p15:clr>
            <a:srgbClr val="A4A3A4"/>
          </p15:clr>
        </p15:guide>
        <p15:guide id="5" pos="49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C03"/>
    <a:srgbClr val="7F7F7F"/>
    <a:srgbClr val="FCF8D7"/>
    <a:srgbClr val="A71F13"/>
    <a:srgbClr val="55296C"/>
    <a:srgbClr val="A4946C"/>
    <a:srgbClr val="007AB0"/>
    <a:srgbClr val="8EC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02" autoAdjust="0"/>
    <p:restoredTop sz="94660"/>
  </p:normalViewPr>
  <p:slideViewPr>
    <p:cSldViewPr>
      <p:cViewPr>
        <p:scale>
          <a:sx n="90" d="100"/>
          <a:sy n="90" d="100"/>
        </p:scale>
        <p:origin x="-2472" y="-948"/>
      </p:cViewPr>
      <p:guideLst>
        <p:guide orient="horz" pos="1800"/>
        <p:guide pos="2880"/>
        <p:guide pos="5420"/>
        <p:guide pos="703"/>
        <p:guide pos="49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9" Type="http://schemas.openxmlformats.org/officeDocument/2006/relationships/tags" Target="tags/tag1.xml"/><Relationship Id="rId68" Type="http://schemas.openxmlformats.org/officeDocument/2006/relationships/font" Target="fonts/font9.fntdata"/><Relationship Id="rId67" Type="http://schemas.openxmlformats.org/officeDocument/2006/relationships/font" Target="fonts/font8.fntdata"/><Relationship Id="rId66" Type="http://schemas.openxmlformats.org/officeDocument/2006/relationships/font" Target="fonts/font7.fntdata"/><Relationship Id="rId65" Type="http://schemas.openxmlformats.org/officeDocument/2006/relationships/font" Target="fonts/font6.fntdata"/><Relationship Id="rId64" Type="http://schemas.openxmlformats.org/officeDocument/2006/relationships/font" Target="fonts/font5.fntdata"/><Relationship Id="rId63" Type="http://schemas.openxmlformats.org/officeDocument/2006/relationships/font" Target="fonts/font4.fntdata"/><Relationship Id="rId62" Type="http://schemas.openxmlformats.org/officeDocument/2006/relationships/font" Target="fonts/font3.fntdata"/><Relationship Id="rId61" Type="http://schemas.openxmlformats.org/officeDocument/2006/relationships/font" Target="fonts/font2.fntdata"/><Relationship Id="rId60" Type="http://schemas.openxmlformats.org/officeDocument/2006/relationships/font" Target="fonts/font1.fntdata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F1AEB4A-AEFC-41D2-9326-42F64AC9740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5AC3056E-C548-4068-928A-E6F6A38071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5B0A336-2B33-48EA-BBFD-D03F0799B66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4DE4397E-E099-4D08-AB54-47C878E61BC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38D9B0-4877-40ED-943E-F14120F97AA2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38D9B0-4877-40ED-943E-F14120F97AA2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38D9B0-4877-40ED-943E-F14120F97AA2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2" y="1775357"/>
            <a:ext cx="7772401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3238501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5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2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7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4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0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16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02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88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7F6E8AF-E24F-4BCB-9F6F-28DBDC224385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5463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BEF2BCA-25E3-42DF-AD48-67CB3D87AD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750D93-1766-4370-966D-42509502E76E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68655C1-D9CB-4A84-8783-39BDF89DF8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1" y="330730"/>
            <a:ext cx="1543051" cy="704320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4" y="330730"/>
            <a:ext cx="4476751" cy="704320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0047CA7-7FDE-459A-BC89-16AA41F170DC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233988"/>
            <a:ext cx="2133600" cy="30321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9056B72-6B1C-4CA2-A824-4AB8DAE53A9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C:\Users\Soloman\Desktop\九逸作品 印章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13684"/>
            <a:ext cx="461963" cy="107473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5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5" y="2422261"/>
            <a:ext cx="7772401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57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21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79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443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01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165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023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881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0CDE6A-8D12-446C-BA96-4B51A018CDE1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9FB6924-0012-4A79-A1AF-27C8FD0391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1" y="1926169"/>
            <a:ext cx="3009900" cy="544777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1" y="1926169"/>
            <a:ext cx="3009900" cy="544777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714D6E-76D1-4BAB-BE98-05B92F0B7748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3BF5422-673C-4730-9846-C0A1414301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3" y="1279261"/>
            <a:ext cx="4040188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 b="1"/>
            </a:lvl1pPr>
            <a:lvl2pPr marL="485775" indent="0">
              <a:buNone/>
              <a:defRPr sz="2100" b="1"/>
            </a:lvl2pPr>
            <a:lvl3pPr marL="972185" indent="0">
              <a:buNone/>
              <a:defRPr sz="1900" b="1"/>
            </a:lvl3pPr>
            <a:lvl4pPr marL="1457960" indent="0">
              <a:buNone/>
              <a:defRPr sz="1700" b="1"/>
            </a:lvl4pPr>
            <a:lvl5pPr marL="1944370" indent="0">
              <a:buNone/>
              <a:defRPr sz="1700" b="1"/>
            </a:lvl5pPr>
            <a:lvl6pPr marL="2430145" indent="0">
              <a:buNone/>
              <a:defRPr sz="1700" b="1"/>
            </a:lvl6pPr>
            <a:lvl7pPr marL="2916555" indent="0">
              <a:buNone/>
              <a:defRPr sz="1700" b="1"/>
            </a:lvl7pPr>
            <a:lvl8pPr marL="3402330" indent="0">
              <a:buNone/>
              <a:defRPr sz="1700" b="1"/>
            </a:lvl8pPr>
            <a:lvl9pPr marL="3888105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3" y="1812397"/>
            <a:ext cx="4040188" cy="329274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 b="1"/>
            </a:lvl1pPr>
            <a:lvl2pPr marL="485775" indent="0">
              <a:buNone/>
              <a:defRPr sz="2100" b="1"/>
            </a:lvl2pPr>
            <a:lvl3pPr marL="972185" indent="0">
              <a:buNone/>
              <a:defRPr sz="1900" b="1"/>
            </a:lvl3pPr>
            <a:lvl4pPr marL="1457960" indent="0">
              <a:buNone/>
              <a:defRPr sz="1700" b="1"/>
            </a:lvl4pPr>
            <a:lvl5pPr marL="1944370" indent="0">
              <a:buNone/>
              <a:defRPr sz="1700" b="1"/>
            </a:lvl5pPr>
            <a:lvl6pPr marL="2430145" indent="0">
              <a:buNone/>
              <a:defRPr sz="1700" b="1"/>
            </a:lvl6pPr>
            <a:lvl7pPr marL="2916555" indent="0">
              <a:buNone/>
              <a:defRPr sz="1700" b="1"/>
            </a:lvl7pPr>
            <a:lvl8pPr marL="3402330" indent="0">
              <a:buNone/>
              <a:defRPr sz="1700" b="1"/>
            </a:lvl8pPr>
            <a:lvl9pPr marL="3888105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7"/>
            <a:ext cx="4041775" cy="329274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082660-F0B9-4659-BE6E-699FF4DF9A67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46EF35B-251A-4461-A0BF-A256A97614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8274A1-F640-42BC-B702-BB249A95A0DA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32588" y="5233988"/>
            <a:ext cx="2132012" cy="30321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B74F44B1-B9D3-4D7E-81F3-32341352D6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6562D6-B388-4F8A-9EA0-CDB1DB52F556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233988"/>
            <a:ext cx="2133600" cy="30321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48F9528E-ED24-4E0F-A2EB-792AE91A4D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3"/>
            <a:ext cx="3008314" cy="968375"/>
          </a:xfrm>
          <a:prstGeom prst="rect">
            <a:avLst/>
          </a:prstGeo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4" y="227543"/>
            <a:ext cx="5111751" cy="4877595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4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485775" indent="0">
              <a:buNone/>
              <a:defRPr sz="1300"/>
            </a:lvl2pPr>
            <a:lvl3pPr marL="972185" indent="0">
              <a:buNone/>
              <a:defRPr sz="1100"/>
            </a:lvl3pPr>
            <a:lvl4pPr marL="1457960" indent="0">
              <a:buNone/>
              <a:defRPr sz="1000"/>
            </a:lvl4pPr>
            <a:lvl5pPr marL="1944370" indent="0">
              <a:buNone/>
              <a:defRPr sz="1000"/>
            </a:lvl5pPr>
            <a:lvl6pPr marL="2430145" indent="0">
              <a:buNone/>
              <a:defRPr sz="1000"/>
            </a:lvl6pPr>
            <a:lvl7pPr marL="2916555" indent="0">
              <a:buNone/>
              <a:defRPr sz="1000"/>
            </a:lvl7pPr>
            <a:lvl8pPr marL="3402330" indent="0">
              <a:buNone/>
              <a:defRPr sz="1000"/>
            </a:lvl8pPr>
            <a:lvl9pPr marL="388810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C668E16-6915-47CC-9265-4A3A1251BE1B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5463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D9E96B0-17E5-4E8D-AB26-8FA35DFC4C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00"/>
            </a:lvl1pPr>
            <a:lvl2pPr marL="485775" indent="0">
              <a:buNone/>
              <a:defRPr sz="3000"/>
            </a:lvl2pPr>
            <a:lvl3pPr marL="972185" indent="0">
              <a:buNone/>
              <a:defRPr sz="2600"/>
            </a:lvl3pPr>
            <a:lvl4pPr marL="1457960" indent="0">
              <a:buNone/>
              <a:defRPr sz="2100"/>
            </a:lvl4pPr>
            <a:lvl5pPr marL="1944370" indent="0">
              <a:buNone/>
              <a:defRPr sz="2100"/>
            </a:lvl5pPr>
            <a:lvl6pPr marL="2430145" indent="0">
              <a:buNone/>
              <a:defRPr sz="2100"/>
            </a:lvl6pPr>
            <a:lvl7pPr marL="2916555" indent="0">
              <a:buNone/>
              <a:defRPr sz="2100"/>
            </a:lvl7pPr>
            <a:lvl8pPr marL="3402330" indent="0">
              <a:buNone/>
              <a:defRPr sz="2100"/>
            </a:lvl8pPr>
            <a:lvl9pPr marL="3888105" indent="0">
              <a:buNone/>
              <a:defRPr sz="21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485775" indent="0">
              <a:buNone/>
              <a:defRPr sz="1300"/>
            </a:lvl2pPr>
            <a:lvl3pPr marL="972185" indent="0">
              <a:buNone/>
              <a:defRPr sz="1100"/>
            </a:lvl3pPr>
            <a:lvl4pPr marL="1457960" indent="0">
              <a:buNone/>
              <a:defRPr sz="1000"/>
            </a:lvl4pPr>
            <a:lvl5pPr marL="1944370" indent="0">
              <a:buNone/>
              <a:defRPr sz="1000"/>
            </a:lvl5pPr>
            <a:lvl6pPr marL="2430145" indent="0">
              <a:buNone/>
              <a:defRPr sz="1000"/>
            </a:lvl6pPr>
            <a:lvl7pPr marL="2916555" indent="0">
              <a:buNone/>
              <a:defRPr sz="1000"/>
            </a:lvl7pPr>
            <a:lvl8pPr marL="3402330" indent="0">
              <a:buNone/>
              <a:defRPr sz="1000"/>
            </a:lvl8pPr>
            <a:lvl9pPr marL="388810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BE2EB63-1496-4F10-B9AA-601C06943D2D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289550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15A6020-3DCC-4997-A86B-479523A444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F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C:\Users\Soloman\Desktop\九逸作品 印章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13684"/>
            <a:ext cx="461963" cy="107473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73CCE81-06BF-472B-BEA2-B659800C0E3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71550" rtl="0" eaLnBrk="0" fontAlgn="base" hangingPunct="0">
        <a:spcBef>
          <a:spcPct val="0"/>
        </a:spcBef>
        <a:spcAft>
          <a:spcPct val="0"/>
        </a:spcAft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63855" indent="-36385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9305" indent="-303530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4755" indent="-24320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0530" indent="-24320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6305" indent="-24320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350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59125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5535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1310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577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18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796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37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014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655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233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810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jpeg"/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jpeg"/><Relationship Id="rId3" Type="http://schemas.openxmlformats.org/officeDocument/2006/relationships/image" Target="../media/image46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0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jpeg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bizasia_america_FOOD_TOURISM.mp4" TargetMode="Externa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7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075113"/>
            <a:ext cx="2208213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/>
          <p:nvPr/>
        </p:nvSpPr>
        <p:spPr>
          <a:xfrm>
            <a:off x="1666875" y="2744788"/>
            <a:ext cx="581025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defTabSz="97155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E88D06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950" dirty="0" smtClean="0">
                <a:solidFill>
                  <a:srgbClr val="A71F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GLIMPSE OF CHINESE CULTURE</a:t>
            </a:r>
            <a:endParaRPr lang="zh-CN" altLang="en-US" sz="1950" dirty="0">
              <a:solidFill>
                <a:srgbClr val="A71F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600200" y="1993900"/>
            <a:ext cx="5943600" cy="862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defTabSz="971550" eaLnBrk="1" hangingPunct="1"/>
            <a:r>
              <a:rPr lang="zh-CN" altLang="en-US" sz="5000" dirty="0" smtClean="0">
                <a:solidFill>
                  <a:srgbClr val="A71F13"/>
                </a:solidFill>
                <a:latin typeface="冬青黑体简体中文 W6"/>
                <a:ea typeface="冬青黑体简体中文 W6"/>
                <a:cs typeface="冬青黑体简体中文 W6"/>
              </a:rPr>
              <a:t>中国文化概况</a:t>
            </a:r>
            <a:endParaRPr lang="zh-CN" altLang="en-US" sz="5000" dirty="0">
              <a:solidFill>
                <a:srgbClr val="A71F13"/>
              </a:solidFill>
              <a:latin typeface="冬青黑体简体中文 W6"/>
              <a:ea typeface="冬青黑体简体中文 W6"/>
              <a:cs typeface="冬青黑体简体中文 W6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2051050" y="3073400"/>
            <a:ext cx="5041900" cy="392113"/>
            <a:chOff x="2051050" y="3073190"/>
            <a:chExt cx="5041900" cy="39197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051050" y="3269972"/>
              <a:ext cx="2305050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9" name="Picture 6" descr="G:\360data\重要数据\桌面\1031654654-3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91024" y="3073190"/>
              <a:ext cx="361951" cy="391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直接连接符 11"/>
            <p:cNvCxnSpPr/>
            <p:nvPr/>
          </p:nvCxnSpPr>
          <p:spPr>
            <a:xfrm>
              <a:off x="4787900" y="3269972"/>
              <a:ext cx="2305050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2950" y="0"/>
            <a:ext cx="20447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14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14744" y="1000112"/>
            <a:ext cx="1777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Introduction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0100" y="1714492"/>
            <a:ext cx="73581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China’s capital city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located in the northern part of the North China Plain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political and cultural center of China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has about 30 million permanent residents</a:t>
            </a:r>
            <a:endParaRPr lang="en-US" altLang="zh-CN" sz="2400" dirty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14744" y="1000112"/>
            <a:ext cx="2048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Forbidden City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4348" y="1500178"/>
            <a:ext cx="54292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</a:t>
            </a:r>
            <a:r>
              <a:rPr lang="en-US" altLang="zh-CN" sz="2000" dirty="0" smtClean="0"/>
              <a:t>a vast ancient architectural complex located in </a:t>
            </a:r>
            <a:endParaRPr lang="en-US" altLang="zh-CN" sz="2000" dirty="0" smtClean="0"/>
          </a:p>
          <a:p>
            <a:r>
              <a:rPr lang="en-US" altLang="zh-CN" sz="2000" dirty="0" smtClean="0"/>
              <a:t>   the centre of Beijing </a:t>
            </a:r>
            <a:endParaRPr lang="en-US" altLang="zh-CN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 regarded as the finest example of traditional    </a:t>
            </a:r>
            <a:endParaRPr lang="en-US" altLang="zh-CN" sz="2000" dirty="0" smtClean="0"/>
          </a:p>
          <a:p>
            <a:r>
              <a:rPr lang="en-US" altLang="zh-CN" sz="2000" dirty="0" smtClean="0"/>
              <a:t>  Chinese architecture </a:t>
            </a:r>
            <a:endParaRPr lang="en-US" altLang="zh-CN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 surround by a moat and walls </a:t>
            </a:r>
            <a:endParaRPr lang="en-US" altLang="zh-CN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 divided into two parts: the southern section </a:t>
            </a:r>
            <a:endParaRPr lang="en-US" altLang="zh-CN" sz="2000" dirty="0" smtClean="0"/>
          </a:p>
          <a:p>
            <a:r>
              <a:rPr lang="en-US" altLang="zh-CN" sz="2000" dirty="0" smtClean="0"/>
              <a:t>  (outer court) and the northern section (inner </a:t>
            </a:r>
            <a:endParaRPr lang="en-US" altLang="zh-CN" sz="2000" dirty="0" smtClean="0"/>
          </a:p>
          <a:p>
            <a:r>
              <a:rPr lang="en-US" altLang="zh-CN" sz="2000" dirty="0" smtClean="0"/>
              <a:t>  court)</a:t>
            </a:r>
            <a:endParaRPr lang="en-US" altLang="zh-CN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 14 emperors of the Ming dynasty and 10 </a:t>
            </a:r>
            <a:endParaRPr lang="en-US" altLang="zh-CN" sz="2000" dirty="0" smtClean="0"/>
          </a:p>
          <a:p>
            <a:r>
              <a:rPr lang="en-US" altLang="zh-CN" sz="2000" dirty="0" smtClean="0"/>
              <a:t>  emperors of the Qing dynasty reined in here </a:t>
            </a:r>
            <a:endParaRPr lang="en-US" altLang="zh-CN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 listed as World Cultural Heritage Site by UNESCO</a:t>
            </a:r>
            <a:endParaRPr lang="en-US" altLang="zh-CN" sz="2000" dirty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Picture 3" descr="E:\TWM\名胜\6002590292_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1571616"/>
            <a:ext cx="2652237" cy="178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14678" y="1000112"/>
            <a:ext cx="2637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accent6">
                    <a:lumMod val="50000"/>
                  </a:schemeClr>
                </a:solidFill>
              </a:rPr>
              <a:t>Tian’anmen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 Square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4348" y="1500178"/>
            <a:ext cx="492922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the symbol of New China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North: </a:t>
            </a:r>
            <a:r>
              <a:rPr lang="en-US" altLang="zh-CN" sz="2400" dirty="0" err="1" smtClean="0"/>
              <a:t>Tian’anmen</a:t>
            </a:r>
            <a:r>
              <a:rPr lang="en-US" altLang="zh-CN" sz="2400" dirty="0" smtClean="0"/>
              <a:t> Gate Tower </a:t>
            </a:r>
            <a:endParaRPr lang="en-US" altLang="zh-CN" sz="2400" dirty="0" smtClean="0"/>
          </a:p>
          <a:p>
            <a:r>
              <a:rPr lang="en-US" altLang="zh-CN" sz="2400" dirty="0" smtClean="0"/>
              <a:t>  Center: Monument to the People’s    </a:t>
            </a:r>
            <a:endParaRPr lang="en-US" altLang="zh-CN" sz="2400" dirty="0" smtClean="0"/>
          </a:p>
          <a:p>
            <a:r>
              <a:rPr lang="en-US" altLang="zh-CN" sz="2400" dirty="0" smtClean="0"/>
              <a:t>  heroes </a:t>
            </a:r>
            <a:endParaRPr lang="en-US" altLang="zh-CN" sz="2400" dirty="0" smtClean="0"/>
          </a:p>
          <a:p>
            <a:r>
              <a:rPr lang="en-US" altLang="zh-CN" sz="2400" dirty="0" smtClean="0"/>
              <a:t>  West: Great Hall of the People </a:t>
            </a:r>
            <a:endParaRPr lang="en-US" altLang="zh-CN" sz="2400" dirty="0" smtClean="0"/>
          </a:p>
          <a:p>
            <a:r>
              <a:rPr lang="en-US" altLang="zh-CN" sz="2400" dirty="0" smtClean="0"/>
              <a:t>  East: National Museum of China </a:t>
            </a:r>
            <a:endParaRPr lang="en-US" altLang="zh-CN" sz="2400" dirty="0" smtClean="0"/>
          </a:p>
          <a:p>
            <a:endParaRPr lang="en-US" altLang="zh-CN" sz="2000" dirty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" name="Picture 2" descr="E:\TWM\名胜\8011123209_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22" y="1571616"/>
            <a:ext cx="2774556" cy="1785950"/>
          </a:xfrm>
          <a:prstGeom prst="rect">
            <a:avLst/>
          </a:prstGeom>
          <a:noFill/>
        </p:spPr>
      </p:pic>
      <p:pic>
        <p:nvPicPr>
          <p:cNvPr id="20" name="Picture 5" descr="F:\中国文化概况\检了\832OLZ8NSGE28K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2" y="3500442"/>
            <a:ext cx="2776534" cy="157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28992" y="1000112"/>
            <a:ext cx="2473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Temple of Heaven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4348" y="1500178"/>
            <a:ext cx="542928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situated in the southern part of Beijing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a place where the Ming and Qing </a:t>
            </a:r>
            <a:endParaRPr lang="en-US" altLang="zh-CN" sz="2400" dirty="0" smtClean="0"/>
          </a:p>
          <a:p>
            <a:r>
              <a:rPr lang="en-US" altLang="zh-CN" sz="2400" dirty="0" smtClean="0"/>
              <a:t>  emperors worshipped the god of Heaven </a:t>
            </a:r>
            <a:endParaRPr lang="en-US" altLang="zh-CN" sz="2400" dirty="0" smtClean="0"/>
          </a:p>
          <a:p>
            <a:r>
              <a:rPr lang="en-US" altLang="zh-CN" sz="2400" dirty="0" smtClean="0"/>
              <a:t>  and prayed for good harvests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the structure signifies Heaven and Earth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a cultural museum which merges </a:t>
            </a:r>
            <a:endParaRPr lang="en-US" altLang="zh-CN" sz="2400" dirty="0" smtClean="0"/>
          </a:p>
          <a:p>
            <a:r>
              <a:rPr lang="en-US" altLang="zh-CN" sz="2400" dirty="0" smtClean="0"/>
              <a:t>  architecture, aesthetics, acoustics, </a:t>
            </a:r>
            <a:endParaRPr lang="en-US" altLang="zh-CN" sz="2400" dirty="0" smtClean="0"/>
          </a:p>
          <a:p>
            <a:r>
              <a:rPr lang="en-US" altLang="zh-CN" sz="2400" dirty="0" smtClean="0"/>
              <a:t>  astronomy, calendar, music and dance </a:t>
            </a:r>
            <a:endParaRPr lang="en-US" altLang="zh-CN" sz="2400" dirty="0" smtClean="0"/>
          </a:p>
          <a:p>
            <a:r>
              <a:rPr lang="en-US" altLang="zh-CN" sz="2400" dirty="0" smtClean="0"/>
              <a:t>  into a integral whole </a:t>
            </a:r>
            <a:endParaRPr lang="en-US" altLang="zh-CN" sz="2400" dirty="0" smtClean="0"/>
          </a:p>
          <a:p>
            <a:endParaRPr lang="en-US" altLang="zh-CN" sz="2000" dirty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Picture 1" descr="E:\TWM\名胜\6001394882_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1500178"/>
            <a:ext cx="2691216" cy="1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28992" y="1000112"/>
            <a:ext cx="2150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Summer Palace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4348" y="1500178"/>
            <a:ext cx="54292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largest imperial garden in the world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initial construction began in 1750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commissioned by Emperor Qianlong as a </a:t>
            </a:r>
            <a:endParaRPr lang="en-US" altLang="zh-CN" sz="2400" dirty="0" smtClean="0"/>
          </a:p>
          <a:p>
            <a:r>
              <a:rPr lang="en-US" altLang="zh-CN" sz="2400" dirty="0" smtClean="0"/>
              <a:t>  birthday gift for her birthday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plundered by foreign troops in 1860 and </a:t>
            </a:r>
            <a:endParaRPr lang="en-US" altLang="zh-CN" sz="2400" dirty="0" smtClean="0"/>
          </a:p>
          <a:p>
            <a:r>
              <a:rPr lang="en-US" altLang="zh-CN" sz="2400" dirty="0" smtClean="0"/>
              <a:t>  innovated by Empress Dowager </a:t>
            </a:r>
            <a:r>
              <a:rPr lang="en-US" altLang="zh-CN" sz="2400" dirty="0" err="1" smtClean="0"/>
              <a:t>Cixi</a:t>
            </a:r>
            <a:r>
              <a:rPr lang="en-US" altLang="zh-CN" sz="2400" dirty="0" smtClean="0"/>
              <a:t> in </a:t>
            </a:r>
            <a:endParaRPr lang="en-US" altLang="zh-CN" sz="2400" dirty="0" smtClean="0"/>
          </a:p>
          <a:p>
            <a:r>
              <a:rPr lang="en-US" altLang="zh-CN" sz="2400" dirty="0" smtClean="0"/>
              <a:t>  1886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consists primarily of the Longevity Hill </a:t>
            </a:r>
            <a:endParaRPr lang="en-US" altLang="zh-CN" sz="2400" dirty="0" smtClean="0"/>
          </a:p>
          <a:p>
            <a:r>
              <a:rPr lang="en-US" altLang="zh-CN" sz="2400" dirty="0" smtClean="0"/>
              <a:t>  and Kunming </a:t>
            </a:r>
            <a:r>
              <a:rPr lang="en-US" altLang="zh-CN" sz="2400" dirty="0" smtClean="0"/>
              <a:t>Lake </a:t>
            </a:r>
            <a:endParaRPr lang="en-US" altLang="zh-CN" sz="2400" dirty="0" smtClean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" name="Picture 9" descr="http://m.tuniucdn.com/filebroker/cdn/olb/6e/6a/6e6afb35bd576ef2369f88d4fc229513_w320_h240_c1_t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1571616"/>
            <a:ext cx="2786082" cy="178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14744" y="1000112"/>
            <a:ext cx="1537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Great Wall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4348" y="1500178"/>
            <a:ext cx="54292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its first major wall was built during the </a:t>
            </a:r>
            <a:endParaRPr lang="en-US" altLang="zh-CN" sz="2400" dirty="0" smtClean="0"/>
          </a:p>
          <a:p>
            <a:r>
              <a:rPr lang="en-US" altLang="zh-CN" sz="2400" dirty="0" smtClean="0"/>
              <a:t>  reign of Emperor </a:t>
            </a:r>
            <a:r>
              <a:rPr lang="en-US" altLang="zh-CN" sz="2400" dirty="0" err="1" smtClean="0"/>
              <a:t>Qinshihuang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today’s Great Wall of China was built </a:t>
            </a:r>
            <a:endParaRPr lang="en-US" altLang="zh-CN" sz="2400" dirty="0" smtClean="0"/>
          </a:p>
          <a:p>
            <a:r>
              <a:rPr lang="en-US" altLang="zh-CN" sz="2400" dirty="0" smtClean="0"/>
              <a:t>  during the Ming dynasty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in the aim of protecting people from </a:t>
            </a:r>
            <a:endParaRPr lang="en-US" altLang="zh-CN" sz="2400" dirty="0" smtClean="0"/>
          </a:p>
          <a:p>
            <a:r>
              <a:rPr lang="en-US" altLang="zh-CN" sz="2400" dirty="0" smtClean="0"/>
              <a:t>  raids by northern tribes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a symbol of Chinese character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listed as a World Cultural Heritage Site </a:t>
            </a:r>
            <a:endParaRPr lang="en-US" altLang="zh-CN" sz="2400" dirty="0" smtClean="0"/>
          </a:p>
          <a:p>
            <a:r>
              <a:rPr lang="en-US" altLang="zh-CN" sz="2400" dirty="0" smtClean="0"/>
              <a:t>  by UNESCO in 1987 </a:t>
            </a:r>
            <a:endParaRPr lang="en-US" altLang="zh-CN" sz="2400" dirty="0" smtClean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Picture 11" descr="http://www.chinahexie.org.cn/uploads/allimg/100921/6-100921142514-5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1571616"/>
            <a:ext cx="2524096" cy="178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57620" y="1000112"/>
            <a:ext cx="1737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Ming Tombs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4348" y="1500178"/>
            <a:ext cx="54292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situated at the foot of the Heavenly </a:t>
            </a:r>
            <a:endParaRPr lang="en-US" altLang="zh-CN" sz="2400" dirty="0" smtClean="0"/>
          </a:p>
          <a:p>
            <a:r>
              <a:rPr lang="en-US" altLang="zh-CN" sz="2400" dirty="0" smtClean="0"/>
              <a:t>  Longevity Mountain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13 emperors, along with 23 empresses </a:t>
            </a:r>
            <a:endParaRPr lang="en-US" altLang="zh-CN" sz="2400" dirty="0" smtClean="0"/>
          </a:p>
          <a:p>
            <a:r>
              <a:rPr lang="en-US" altLang="zh-CN" sz="2400" dirty="0" smtClean="0"/>
              <a:t>  and other royal families and maids in the </a:t>
            </a:r>
            <a:endParaRPr lang="en-US" altLang="zh-CN" sz="2400" dirty="0" smtClean="0"/>
          </a:p>
          <a:p>
            <a:r>
              <a:rPr lang="en-US" altLang="zh-CN" sz="2400" dirty="0" smtClean="0"/>
              <a:t>  Ming dynasty were buried here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harmony and unity with nature was paid </a:t>
            </a:r>
            <a:endParaRPr lang="en-US" altLang="zh-CN" sz="2400" dirty="0" smtClean="0"/>
          </a:p>
          <a:p>
            <a:r>
              <a:rPr lang="en-US" altLang="zh-CN" sz="2400" dirty="0" smtClean="0"/>
              <a:t>  attention to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reflect the philosophy of “the unity of </a:t>
            </a:r>
            <a:endParaRPr lang="en-US" altLang="zh-CN" sz="2400" dirty="0" smtClean="0"/>
          </a:p>
          <a:p>
            <a:r>
              <a:rPr lang="en-US" altLang="zh-CN" sz="2400" dirty="0" smtClean="0"/>
              <a:t>  heaven and humanity”</a:t>
            </a:r>
            <a:endParaRPr lang="en-US" altLang="zh-CN" sz="2400" dirty="0" smtClean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" name="Picture 13" descr="http://www.clvyou.com/d/file/gn/bj/beijingzhoubian/lyjd/2012-02-17/b273cb2aba0514cc75858cf6c879cdb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74" y="1571616"/>
            <a:ext cx="2476496" cy="178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32" y="341470"/>
            <a:ext cx="330090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Chinese Tourism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2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图片 38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36866" name="Picture 2" descr="http://pic.qiantucdn.com/58pic/17/88/65/03h58PICG5I_10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142988"/>
            <a:ext cx="6400812" cy="4000508"/>
          </a:xfrm>
          <a:prstGeom prst="rect">
            <a:avLst/>
          </a:prstGeom>
          <a:noFill/>
        </p:spPr>
      </p:pic>
      <p:pic>
        <p:nvPicPr>
          <p:cNvPr id="36868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2714624"/>
            <a:ext cx="361945" cy="361945"/>
          </a:xfrm>
          <a:prstGeom prst="rect">
            <a:avLst/>
          </a:prstGeom>
          <a:noFill/>
        </p:spPr>
      </p:pic>
      <p:pic>
        <p:nvPicPr>
          <p:cNvPr id="3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071814"/>
            <a:ext cx="361945" cy="361945"/>
          </a:xfrm>
          <a:prstGeom prst="rect">
            <a:avLst/>
          </a:prstGeom>
          <a:noFill/>
        </p:spPr>
      </p:pic>
      <p:pic>
        <p:nvPicPr>
          <p:cNvPr id="3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3214690"/>
            <a:ext cx="361945" cy="361945"/>
          </a:xfrm>
          <a:prstGeom prst="rect">
            <a:avLst/>
          </a:prstGeom>
          <a:noFill/>
        </p:spPr>
      </p:pic>
      <p:pic>
        <p:nvPicPr>
          <p:cNvPr id="36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8" y="3714756"/>
            <a:ext cx="290507" cy="290507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 bwMode="auto">
          <a:xfrm>
            <a:off x="5143504" y="278606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1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572000" y="314325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2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5715008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3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572132" y="3714756"/>
            <a:ext cx="285752" cy="3877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4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1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3214690"/>
            <a:ext cx="361945" cy="36194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 bwMode="auto">
          <a:xfrm>
            <a:off x="6000760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5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3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934" y="4214822"/>
            <a:ext cx="290507" cy="290507"/>
          </a:xfrm>
          <a:prstGeom prst="rect">
            <a:avLst/>
          </a:prstGeom>
          <a:noFill/>
        </p:spPr>
      </p:pic>
      <p:pic>
        <p:nvPicPr>
          <p:cNvPr id="5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4286260"/>
            <a:ext cx="300031" cy="300031"/>
          </a:xfrm>
          <a:prstGeom prst="rect">
            <a:avLst/>
          </a:prstGeom>
          <a:noFill/>
        </p:spPr>
      </p:pic>
      <p:pic>
        <p:nvPicPr>
          <p:cNvPr id="5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12" y="3429004"/>
            <a:ext cx="361945" cy="361945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 bwMode="auto">
          <a:xfrm>
            <a:off x="3929058" y="421482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6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4500562" y="4357698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7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643174" y="350044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8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15272" y="1857368"/>
            <a:ext cx="1143008" cy="20717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</a:rPr>
              <a:t>Welcome Aboard: 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1 Beijing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2 Xi’an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3 Hangzhou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4 Nanjing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5 Shanghai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6 Kunming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7 Guilin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8 Lhasa</a:t>
            </a:r>
            <a:endParaRPr lang="en-US" altLang="zh-CN" sz="1200" dirty="0" smtClean="0">
              <a:solidFill>
                <a:srgbClr val="C00000"/>
              </a:solidFill>
            </a:endParaRPr>
          </a:p>
        </p:txBody>
      </p:sp>
      <p:pic>
        <p:nvPicPr>
          <p:cNvPr id="36870" name="Picture 6" descr="http://www.sucaitianxia.com/sheji/pic/200707/2007072220052143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2285996"/>
            <a:ext cx="1284207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93 0.06273 L -0.07014 0.11297 " pathEditMode="relative" ptsTypes="AA">
                                      <p:cBhvr>
                                        <p:cTn id="6" dur="2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Xi’an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14744" y="1000112"/>
            <a:ext cx="1777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Introduction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4348" y="1500178"/>
            <a:ext cx="542928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</a:t>
            </a:r>
            <a:r>
              <a:rPr lang="en-US" altLang="zh-CN" sz="2000" dirty="0" smtClean="0"/>
              <a:t>the capital of Shaanxi province </a:t>
            </a:r>
            <a:endParaRPr lang="en-US" altLang="zh-CN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 has the longest history as China’s capital over </a:t>
            </a:r>
            <a:endParaRPr lang="en-US" altLang="zh-CN" sz="2000" dirty="0" smtClean="0"/>
          </a:p>
          <a:p>
            <a:r>
              <a:rPr lang="en-US" altLang="zh-CN" sz="2000" dirty="0" smtClean="0"/>
              <a:t>  about 10 dynasties </a:t>
            </a:r>
            <a:endParaRPr lang="en-US" altLang="zh-CN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 regarded as China’s museum of nature and </a:t>
            </a:r>
            <a:endParaRPr lang="en-US" altLang="zh-CN" sz="2000" dirty="0" smtClean="0"/>
          </a:p>
          <a:p>
            <a:r>
              <a:rPr lang="en-US" altLang="zh-CN" sz="2000" dirty="0" smtClean="0"/>
              <a:t>  history </a:t>
            </a:r>
            <a:endParaRPr lang="en-US" altLang="zh-CN" sz="2000" dirty="0" smtClean="0"/>
          </a:p>
          <a:p>
            <a:r>
              <a:rPr lang="en-US" altLang="zh-CN" sz="2000" dirty="0" smtClean="0"/>
              <a:t>  </a:t>
            </a:r>
            <a:endParaRPr lang="en-US" altLang="zh-CN" sz="2000" dirty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5" name="Picture 8" descr="0019b91ec9440954520b4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2" y="3571880"/>
            <a:ext cx="2330451" cy="157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F:\中国文化概况\检了\untitled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68" y="3571880"/>
            <a:ext cx="2286016" cy="15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a382afaa64cae28d01b851b307ce31b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60" y="1643054"/>
            <a:ext cx="2636837" cy="35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Xi’an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43108" y="1000112"/>
            <a:ext cx="5104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The Big and Small Wild Goose Pagodas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4348" y="1500178"/>
            <a:ext cx="54292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still retain their original appearance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masterpieces of classical Chinese </a:t>
            </a:r>
            <a:endParaRPr lang="en-US" altLang="zh-CN" sz="2400" dirty="0" smtClean="0"/>
          </a:p>
          <a:p>
            <a:r>
              <a:rPr lang="en-US" altLang="zh-CN" sz="2400" dirty="0" smtClean="0"/>
              <a:t>  architecture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The big pagoda has 7 </a:t>
            </a:r>
            <a:r>
              <a:rPr lang="en-US" altLang="zh-CN" sz="2400" dirty="0" err="1" smtClean="0"/>
              <a:t>storeys</a:t>
            </a:r>
            <a:r>
              <a:rPr lang="en-US" altLang="zh-CN" sz="2400" dirty="0" smtClean="0"/>
              <a:t> and the </a:t>
            </a:r>
            <a:endParaRPr lang="en-US" altLang="zh-CN" sz="2400" dirty="0" smtClean="0"/>
          </a:p>
          <a:p>
            <a:r>
              <a:rPr lang="en-US" altLang="zh-CN" sz="2400" dirty="0" smtClean="0"/>
              <a:t>   small one has 13 </a:t>
            </a:r>
            <a:r>
              <a:rPr lang="en-US" altLang="zh-CN" sz="2400" dirty="0" err="1" smtClean="0"/>
              <a:t>storeys</a:t>
            </a:r>
            <a:endParaRPr lang="en-US" altLang="zh-CN" sz="2400" dirty="0" smtClean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0418" name="Picture 2" descr="http://file28.mafengwo.net/M00/FC/07/wKgB6lTmmgaAUNjoAAPcGOpqwjQ83.groupinfo.w665_500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5210" y="1500178"/>
            <a:ext cx="2906098" cy="2571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24100" y="1171575"/>
            <a:ext cx="44958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075113"/>
            <a:ext cx="2208213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2950" y="0"/>
            <a:ext cx="20447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圆角矩形 16"/>
          <p:cNvSpPr/>
          <p:nvPr/>
        </p:nvSpPr>
        <p:spPr>
          <a:xfrm>
            <a:off x="3357554" y="2285996"/>
            <a:ext cx="2571768" cy="1428760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878205">
              <a:lnSpc>
                <a:spcPct val="120000"/>
              </a:lnSpc>
            </a:pPr>
            <a:r>
              <a:rPr lang="en-US" altLang="zh-CN" sz="2600" dirty="0" smtClean="0">
                <a:solidFill>
                  <a:prstClr val="black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rPr>
              <a:t>Chapter </a:t>
            </a:r>
            <a:r>
              <a:rPr lang="en-US" altLang="zh-CN" sz="3200" dirty="0" smtClean="0">
                <a:solidFill>
                  <a:prstClr val="black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rPr>
              <a:t>11</a:t>
            </a:r>
            <a:endParaRPr lang="en-US" altLang="zh-CN" sz="3200" dirty="0" smtClean="0">
              <a:solidFill>
                <a:prstClr val="black"/>
              </a:solidFill>
              <a:latin typeface="Aharoni" panose="02010803020104030203" pitchFamily="2" charset="-79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lvl="0" algn="ctr" defTabSz="878205">
              <a:lnSpc>
                <a:spcPct val="120000"/>
              </a:lnSpc>
            </a:pPr>
            <a:r>
              <a:rPr lang="en-US" altLang="zh-CN" sz="2600" dirty="0" smtClean="0">
                <a:solidFill>
                  <a:prstClr val="black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rPr>
              <a:t>Major Tourist Cities</a:t>
            </a:r>
            <a:endParaRPr lang="en-US" altLang="zh-CN" sz="2600" dirty="0" smtClean="0">
              <a:solidFill>
                <a:prstClr val="black"/>
              </a:solidFill>
              <a:latin typeface="Aharoni" panose="02010803020104030203" pitchFamily="2" charset="-79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Xi’an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43306" y="1071550"/>
            <a:ext cx="2056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The Bell Tower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4348" y="1500178"/>
            <a:ext cx="81439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built in the center of the city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now a two-storey wooden structure on a square base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a panoramic view of the city </a:t>
            </a:r>
            <a:endParaRPr lang="en-US" altLang="zh-CN" sz="2400" dirty="0" smtClean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Picture 9" descr="F:\中国文化概况\检了\untitled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2" y="3000376"/>
            <a:ext cx="2857519" cy="2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Xi’an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57554" y="1000112"/>
            <a:ext cx="2677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The Forest of Steles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4348" y="1500178"/>
            <a:ext cx="7858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displays the largest number of steles or stone-carved books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covers steles from many dynasties </a:t>
            </a:r>
            <a:endParaRPr lang="en-US" altLang="zh-CN" sz="2400" dirty="0" smtClean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9634" name="Picture 2" descr="http://image.cnwest.com/attachement/jpg/site1/20140527/14feb5e5d7fe14ee342e0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857500"/>
            <a:ext cx="2841885" cy="1857388"/>
          </a:xfrm>
          <a:prstGeom prst="rect">
            <a:avLst/>
          </a:prstGeom>
          <a:noFill/>
        </p:spPr>
      </p:pic>
      <p:pic>
        <p:nvPicPr>
          <p:cNvPr id="69636" name="Picture 4" descr="http://www.kutone.net/Upfiles/image/20140402/201404020917043643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2857500"/>
            <a:ext cx="2786082" cy="19645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Xi’an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1670" y="1000112"/>
            <a:ext cx="5415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Terracotta Army of Emperor </a:t>
            </a:r>
            <a:r>
              <a:rPr lang="en-US" altLang="zh-CN" sz="2400" dirty="0" err="1" smtClean="0">
                <a:solidFill>
                  <a:schemeClr val="accent6">
                    <a:lumMod val="50000"/>
                  </a:schemeClr>
                </a:solidFill>
              </a:rPr>
              <a:t>Qinshihuang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4348" y="1500178"/>
            <a:ext cx="78581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built by Emperor </a:t>
            </a:r>
            <a:r>
              <a:rPr lang="en-US" altLang="zh-CN" sz="2400" dirty="0" err="1" smtClean="0"/>
              <a:t>Qinshihuang</a:t>
            </a:r>
            <a:r>
              <a:rPr lang="en-US" altLang="zh-CN" sz="2400" dirty="0" smtClean="0"/>
              <a:t> in hope of a better life in the </a:t>
            </a:r>
            <a:endParaRPr lang="en-US" altLang="zh-CN" sz="2400" dirty="0" smtClean="0"/>
          </a:p>
          <a:p>
            <a:r>
              <a:rPr lang="en-US" altLang="zh-CN" sz="2400" dirty="0" smtClean="0"/>
              <a:t>  other world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discovered by farmers in 1974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three pits have been excavated so far </a:t>
            </a:r>
            <a:endParaRPr lang="en-US" altLang="zh-CN" sz="2400" dirty="0" smtClean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1682" name="Picture 2" descr="http://www.fansimg.com/uploads2011/01/userid215879time2011012805102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4764" y="3357566"/>
            <a:ext cx="2797655" cy="1871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1684" name="Picture 4" descr="http://www.chuyouke.com/Uploads/140312/531ffc38704cf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3357566"/>
            <a:ext cx="2815490" cy="19288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32" y="341470"/>
            <a:ext cx="330090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Chinese Tourism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2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图片 38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36866" name="Picture 2" descr="http://pic.qiantucdn.com/58pic/17/88/65/03h58PICG5I_10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142988"/>
            <a:ext cx="6400812" cy="4000508"/>
          </a:xfrm>
          <a:prstGeom prst="rect">
            <a:avLst/>
          </a:prstGeom>
          <a:noFill/>
        </p:spPr>
      </p:pic>
      <p:pic>
        <p:nvPicPr>
          <p:cNvPr id="36868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2714624"/>
            <a:ext cx="361945" cy="361945"/>
          </a:xfrm>
          <a:prstGeom prst="rect">
            <a:avLst/>
          </a:prstGeom>
          <a:noFill/>
        </p:spPr>
      </p:pic>
      <p:pic>
        <p:nvPicPr>
          <p:cNvPr id="3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071814"/>
            <a:ext cx="361945" cy="361945"/>
          </a:xfrm>
          <a:prstGeom prst="rect">
            <a:avLst/>
          </a:prstGeom>
          <a:noFill/>
        </p:spPr>
      </p:pic>
      <p:pic>
        <p:nvPicPr>
          <p:cNvPr id="3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3214690"/>
            <a:ext cx="361945" cy="361945"/>
          </a:xfrm>
          <a:prstGeom prst="rect">
            <a:avLst/>
          </a:prstGeom>
          <a:noFill/>
        </p:spPr>
      </p:pic>
      <p:pic>
        <p:nvPicPr>
          <p:cNvPr id="36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8" y="3714756"/>
            <a:ext cx="290507" cy="290507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 bwMode="auto">
          <a:xfrm>
            <a:off x="5143504" y="278606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1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572000" y="314325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2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5715008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3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572132" y="3714756"/>
            <a:ext cx="285752" cy="3877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4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1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3214690"/>
            <a:ext cx="361945" cy="36194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 bwMode="auto">
          <a:xfrm>
            <a:off x="6000760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5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3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934" y="4214822"/>
            <a:ext cx="290507" cy="290507"/>
          </a:xfrm>
          <a:prstGeom prst="rect">
            <a:avLst/>
          </a:prstGeom>
          <a:noFill/>
        </p:spPr>
      </p:pic>
      <p:pic>
        <p:nvPicPr>
          <p:cNvPr id="5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4286260"/>
            <a:ext cx="300031" cy="300031"/>
          </a:xfrm>
          <a:prstGeom prst="rect">
            <a:avLst/>
          </a:prstGeom>
          <a:noFill/>
        </p:spPr>
      </p:pic>
      <p:pic>
        <p:nvPicPr>
          <p:cNvPr id="5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12" y="3429004"/>
            <a:ext cx="361945" cy="361945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 bwMode="auto">
          <a:xfrm>
            <a:off x="3929058" y="421482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6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4500562" y="4357698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7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643174" y="350044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8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15272" y="1857368"/>
            <a:ext cx="1143008" cy="20717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</a:rPr>
              <a:t>Welcome Aboard: 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1 Beijing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2 Xi’an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3 Hangzhou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4 Nanjing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5 Shanghai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6 Kunming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7 Guilin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8 Lhasa</a:t>
            </a:r>
            <a:endParaRPr lang="en-US" altLang="zh-CN" sz="1200" dirty="0" smtClean="0">
              <a:solidFill>
                <a:srgbClr val="C00000"/>
              </a:solidFill>
            </a:endParaRPr>
          </a:p>
        </p:txBody>
      </p:sp>
      <p:pic>
        <p:nvPicPr>
          <p:cNvPr id="36870" name="Picture 6" descr="http://www.sucaitianxia.com/sheji/pic/200707/2007072220052143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9058" y="2643186"/>
            <a:ext cx="1284207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2222E-6 3.2695E-6 L 0.11822 0.03802 " pathEditMode="relative" ptsTypes="AA">
                                      <p:cBhvr>
                                        <p:cTn id="6" dur="2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Hangzhou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pic>
        <p:nvPicPr>
          <p:cNvPr id="22530" name="Picture 2" descr="http://att2.citysbs.com/hangzhou/sns01/forum/2010/10/02-22/20101002_f1778fb91852150d0c9778hRcZmSWeO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2571748"/>
            <a:ext cx="2983425" cy="2228628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3929058" y="1000112"/>
            <a:ext cx="1481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West Lake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807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situated in the west of Hangzhou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known for its 10 famous attractions 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Hangzhou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3643306" y="1000112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accent6">
                    <a:lumMod val="50000"/>
                  </a:schemeClr>
                </a:solidFill>
              </a:rPr>
              <a:t>Lingyin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 Temple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807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built by Master </a:t>
            </a:r>
            <a:r>
              <a:rPr lang="en-US" altLang="zh-CN" sz="2400" dirty="0" err="1" smtClean="0"/>
              <a:t>Huili</a:t>
            </a:r>
            <a:r>
              <a:rPr lang="en-US" altLang="zh-CN" sz="2400" dirty="0" smtClean="0"/>
              <a:t>, a monk from Western India in the Jin </a:t>
            </a:r>
            <a:endParaRPr lang="en-US" altLang="zh-CN" sz="2400" dirty="0" smtClean="0"/>
          </a:p>
          <a:p>
            <a:r>
              <a:rPr lang="en-US" altLang="zh-CN" sz="2400" dirty="0" smtClean="0"/>
              <a:t>  dynasty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beautiful scenery and many historic relics</a:t>
            </a:r>
            <a:endParaRPr lang="en-US" altLang="zh-CN" sz="2400" dirty="0"/>
          </a:p>
        </p:txBody>
      </p:sp>
      <p:pic>
        <p:nvPicPr>
          <p:cNvPr id="74754" name="Picture 2" descr="http://cyjctrip.qiniudn.com/116547/1398579740849p18mgtgt1b1rk11nuau13qqe1phc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3000376"/>
            <a:ext cx="3066503" cy="20373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Hangzhou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3143240" y="1000112"/>
            <a:ext cx="3341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Pagoda of Six Harmonies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2910" y="1571616"/>
            <a:ext cx="807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stands on the northern bank of the </a:t>
            </a:r>
            <a:r>
              <a:rPr lang="en-US" altLang="zh-CN" sz="2400" dirty="0" err="1" smtClean="0"/>
              <a:t>Qiantang</a:t>
            </a:r>
            <a:r>
              <a:rPr lang="en-US" altLang="zh-CN" sz="2400" dirty="0" smtClean="0"/>
              <a:t> River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about 60 meters high and is built of wood and bricks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a good view of </a:t>
            </a:r>
            <a:r>
              <a:rPr lang="en-US" altLang="zh-CN" sz="2400" dirty="0" err="1" smtClean="0"/>
              <a:t>Qiantang</a:t>
            </a:r>
            <a:r>
              <a:rPr lang="en-US" altLang="zh-CN" sz="2400" dirty="0" smtClean="0"/>
              <a:t> River and the surrounding fields </a:t>
            </a:r>
            <a:endParaRPr lang="en-US" altLang="zh-CN" sz="2400" dirty="0"/>
          </a:p>
        </p:txBody>
      </p:sp>
      <p:pic>
        <p:nvPicPr>
          <p:cNvPr id="75778" name="Picture 2" descr="http://www.chinadaily.com.cn/m/hangzhou/images/attachement/jpg/site1/20080814/000802ab80450a0dd0011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214690"/>
            <a:ext cx="5500726" cy="13001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Hangzhou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3000364" y="1000112"/>
            <a:ext cx="3212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Hangzhou’s Silk and Tea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80724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Hangzhou being the home of silk in China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silk being famous for the soft, fine, and smooth texture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tea being famous for fragrance, luscious flavor, pleasant leaf </a:t>
            </a:r>
            <a:endParaRPr lang="en-US" altLang="zh-CN" sz="2400" dirty="0" smtClean="0"/>
          </a:p>
          <a:p>
            <a:r>
              <a:rPr lang="en-US" altLang="zh-CN" sz="2400" dirty="0" smtClean="0"/>
              <a:t>  shape, and emerald color </a:t>
            </a:r>
            <a:endParaRPr lang="en-US" altLang="zh-CN" sz="2400" dirty="0"/>
          </a:p>
        </p:txBody>
      </p:sp>
      <p:pic>
        <p:nvPicPr>
          <p:cNvPr id="76802" name="Picture 2" descr="http://d06.res.meilishuo.net/pic/_o/c1/4e/30f8955115720c35c7fd97eb59cc_400_400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3000376"/>
            <a:ext cx="2238364" cy="2238364"/>
          </a:xfrm>
          <a:prstGeom prst="rect">
            <a:avLst/>
          </a:prstGeom>
          <a:noFill/>
        </p:spPr>
      </p:pic>
      <p:pic>
        <p:nvPicPr>
          <p:cNvPr id="76804" name="Picture 4" descr="http://img1.100ye.com/img1/4/696/964/10044964/msgpic/f0d50c1701e944c938a0fba8e609e0e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3000376"/>
            <a:ext cx="3214710" cy="2266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32" y="341470"/>
            <a:ext cx="330090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Chinese Tourism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2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图片 38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36866" name="Picture 2" descr="http://pic.qiantucdn.com/58pic/17/88/65/03h58PICG5I_10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142988"/>
            <a:ext cx="6400812" cy="4000508"/>
          </a:xfrm>
          <a:prstGeom prst="rect">
            <a:avLst/>
          </a:prstGeom>
          <a:noFill/>
        </p:spPr>
      </p:pic>
      <p:pic>
        <p:nvPicPr>
          <p:cNvPr id="36868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2714624"/>
            <a:ext cx="361945" cy="361945"/>
          </a:xfrm>
          <a:prstGeom prst="rect">
            <a:avLst/>
          </a:prstGeom>
          <a:noFill/>
        </p:spPr>
      </p:pic>
      <p:pic>
        <p:nvPicPr>
          <p:cNvPr id="3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071814"/>
            <a:ext cx="361945" cy="361945"/>
          </a:xfrm>
          <a:prstGeom prst="rect">
            <a:avLst/>
          </a:prstGeom>
          <a:noFill/>
        </p:spPr>
      </p:pic>
      <p:pic>
        <p:nvPicPr>
          <p:cNvPr id="3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3214690"/>
            <a:ext cx="361945" cy="361945"/>
          </a:xfrm>
          <a:prstGeom prst="rect">
            <a:avLst/>
          </a:prstGeom>
          <a:noFill/>
        </p:spPr>
      </p:pic>
      <p:pic>
        <p:nvPicPr>
          <p:cNvPr id="36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8" y="3714756"/>
            <a:ext cx="290507" cy="290507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 bwMode="auto">
          <a:xfrm>
            <a:off x="5143504" y="278606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1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572000" y="314325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2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5715008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3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572132" y="3714756"/>
            <a:ext cx="285752" cy="3877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4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1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3214690"/>
            <a:ext cx="361945" cy="36194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 bwMode="auto">
          <a:xfrm>
            <a:off x="6000760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5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3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934" y="4214822"/>
            <a:ext cx="290507" cy="290507"/>
          </a:xfrm>
          <a:prstGeom prst="rect">
            <a:avLst/>
          </a:prstGeom>
          <a:noFill/>
        </p:spPr>
      </p:pic>
      <p:pic>
        <p:nvPicPr>
          <p:cNvPr id="5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4286260"/>
            <a:ext cx="300031" cy="300031"/>
          </a:xfrm>
          <a:prstGeom prst="rect">
            <a:avLst/>
          </a:prstGeom>
          <a:noFill/>
        </p:spPr>
      </p:pic>
      <p:pic>
        <p:nvPicPr>
          <p:cNvPr id="5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12" y="3429004"/>
            <a:ext cx="361945" cy="361945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 bwMode="auto">
          <a:xfrm>
            <a:off x="3929058" y="421482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6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4500562" y="4357698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7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643174" y="350044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8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15272" y="1857368"/>
            <a:ext cx="1143008" cy="20717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</a:rPr>
              <a:t>Welcome Aboard: 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1 Beijing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2 Xi’an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3 Hangzhou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4 Nanjing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5 Shanghai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6 Kunming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7 Guilin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8 Lhasa</a:t>
            </a:r>
            <a:endParaRPr lang="en-US" altLang="zh-CN" sz="1200" dirty="0" smtClean="0">
              <a:solidFill>
                <a:srgbClr val="C00000"/>
              </a:solidFill>
            </a:endParaRPr>
          </a:p>
        </p:txBody>
      </p:sp>
      <p:pic>
        <p:nvPicPr>
          <p:cNvPr id="36870" name="Picture 6" descr="http://www.sucaitianxia.com/sheji/pic/200707/2007072220052143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3504" y="2857500"/>
            <a:ext cx="1284207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8 0.06356 L 0.04844 0.1138 " pathEditMode="relative" ptsTypes="AA">
                                      <p:cBhvr>
                                        <p:cTn id="6" dur="2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Nanjing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14744" y="1000112"/>
            <a:ext cx="1777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Introduction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0100" y="1714492"/>
            <a:ext cx="73581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capital of Jiangsu province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second largest international trading port after Shanghai </a:t>
            </a:r>
            <a:endParaRPr lang="en-US" altLang="zh-CN" sz="2400" dirty="0" smtClean="0"/>
          </a:p>
          <a:p>
            <a:r>
              <a:rPr lang="en-US" altLang="zh-CN" sz="2400" dirty="0" smtClean="0"/>
              <a:t>  in the Yangtze River delta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described as “a birthplace of southern beauties and a </a:t>
            </a:r>
            <a:endParaRPr lang="en-US" altLang="zh-CN" sz="2400" dirty="0" smtClean="0"/>
          </a:p>
          <a:p>
            <a:r>
              <a:rPr lang="en-US" altLang="zh-CN" sz="2400" dirty="0" smtClean="0"/>
              <a:t>  habitat of royal rulers” </a:t>
            </a:r>
            <a:endParaRPr lang="en-US" altLang="zh-CN" sz="2400" dirty="0" smtClean="0"/>
          </a:p>
          <a:p>
            <a:endParaRPr lang="en-US" altLang="zh-CN" sz="2400" dirty="0"/>
          </a:p>
        </p:txBody>
      </p:sp>
      <p:sp>
        <p:nvSpPr>
          <p:cNvPr id="33794" name="AutoShape 2" descr="http://img2.imgtn.bdimg.com/it/u=2924416074,173135724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075113"/>
            <a:ext cx="2208213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9300" y="0"/>
            <a:ext cx="20447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37"/>
          <p:cNvGrpSpPr/>
          <p:nvPr/>
        </p:nvGrpSpPr>
        <p:grpSpPr bwMode="auto">
          <a:xfrm>
            <a:off x="0" y="581012"/>
            <a:ext cx="9144000" cy="419100"/>
            <a:chOff x="0" y="133158"/>
            <a:chExt cx="9144000" cy="420086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直接连接符 14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42875" y="114580"/>
            <a:ext cx="1723550" cy="599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zh-CN" altLang="en-US" sz="3000" dirty="0" smtClean="0">
                <a:solidFill>
                  <a:srgbClr val="772C03"/>
                </a:solidFill>
                <a:latin typeface="经典繁毛楷" panose="02010609000101010101" pitchFamily="49" charset="-122"/>
                <a:ea typeface="经典繁毛楷" panose="02010609000101010101" pitchFamily="49" charset="-122"/>
              </a:rPr>
              <a:t>学习目标</a:t>
            </a:r>
            <a:endParaRPr lang="zh-CN" altLang="en-US" sz="3000" dirty="0">
              <a:solidFill>
                <a:srgbClr val="772C03"/>
              </a:solidFill>
              <a:latin typeface="经典繁毛楷" panose="02010609000101010101" pitchFamily="49" charset="-122"/>
              <a:ea typeface="经典繁毛楷" panose="0201060900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214414" y="1500178"/>
            <a:ext cx="6858048" cy="186512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772C03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Arial" panose="020B0604020202020204" pitchFamily="34" charset="0"/>
              </a:rPr>
              <a:t>介绍中国重点旅游城市；</a:t>
            </a:r>
            <a:endParaRPr lang="en-US" altLang="zh-CN" sz="3200" dirty="0" smtClean="0">
              <a:solidFill>
                <a:srgbClr val="772C03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772C03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Arial" panose="020B0604020202020204" pitchFamily="34" charset="0"/>
              </a:rPr>
              <a:t>熟悉中国旅游概况。</a:t>
            </a:r>
            <a:endParaRPr lang="en-US" altLang="zh-CN" sz="3200" dirty="0" smtClean="0">
              <a:solidFill>
                <a:srgbClr val="772C03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3200" dirty="0">
              <a:solidFill>
                <a:srgbClr val="772C03"/>
              </a:solidFill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Nanjing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2571736" y="1000112"/>
            <a:ext cx="3831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Nanjing Yangtze River Bridge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643054"/>
            <a:ext cx="807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a double-decked bridge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a four-lane, 4589-meter-long highway and 6772-meter-</a:t>
            </a:r>
            <a:endParaRPr lang="en-US" altLang="zh-CN" sz="2400" dirty="0" smtClean="0"/>
          </a:p>
          <a:p>
            <a:r>
              <a:rPr lang="en-US" altLang="zh-CN" sz="2400" dirty="0" smtClean="0"/>
              <a:t>  long double railroad tracks</a:t>
            </a: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7830" name="Picture 6" descr="http://www.clvyou.com/d/file/zb/jiangsu/nanjing/lyjd/2012-01-17/8175dc647bd01910660254cb64fc58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3000376"/>
            <a:ext cx="3214710" cy="212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Nanjing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3286116" y="1000112"/>
            <a:ext cx="2427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Confucius Temple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80724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used for consecrating and worshipping Confucius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built during the Song dynasty and expanded in the Eastern Jin </a:t>
            </a:r>
            <a:endParaRPr lang="en-US" altLang="zh-CN" sz="2400" dirty="0" smtClean="0"/>
          </a:p>
          <a:p>
            <a:r>
              <a:rPr lang="en-US" altLang="zh-CN" sz="2400" dirty="0" smtClean="0"/>
              <a:t>  dynasty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the surrounding area forms into a picturesque disorder along </a:t>
            </a:r>
            <a:endParaRPr lang="en-US" altLang="zh-CN" sz="2400" dirty="0" smtClean="0"/>
          </a:p>
          <a:p>
            <a:r>
              <a:rPr lang="en-US" altLang="zh-CN" sz="2400" dirty="0" smtClean="0"/>
              <a:t>  the </a:t>
            </a:r>
            <a:r>
              <a:rPr lang="en-US" altLang="zh-CN" sz="2400" dirty="0" err="1" smtClean="0"/>
              <a:t>Qinhuai</a:t>
            </a:r>
            <a:r>
              <a:rPr lang="en-US" altLang="zh-CN" sz="2400" dirty="0" smtClean="0"/>
              <a:t> River</a:t>
            </a: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0898" name="Picture 2" descr="http://www.gzly-talent.com/upload/TravelingAre/201204/2012041615344991794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3214690"/>
            <a:ext cx="2928918" cy="2196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Nanjing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2786050" y="1000112"/>
            <a:ext cx="3867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Dr. Sun </a:t>
            </a:r>
            <a:r>
              <a:rPr lang="en-US" altLang="zh-CN" sz="2400" dirty="0" err="1" smtClean="0">
                <a:solidFill>
                  <a:schemeClr val="accent6">
                    <a:lumMod val="50000"/>
                  </a:schemeClr>
                </a:solidFill>
              </a:rPr>
              <a:t>Yat-sen’s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 Mausoleum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54292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considered the holy land by Chinese </a:t>
            </a:r>
            <a:endParaRPr lang="en-US" altLang="zh-CN" sz="2400" dirty="0" smtClean="0"/>
          </a:p>
          <a:p>
            <a:r>
              <a:rPr lang="en-US" altLang="zh-CN" sz="2400" dirty="0" smtClean="0"/>
              <a:t>  people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includes the memorial archway, the </a:t>
            </a:r>
            <a:endParaRPr lang="en-US" altLang="zh-CN" sz="2400" dirty="0" smtClean="0"/>
          </a:p>
          <a:p>
            <a:r>
              <a:rPr lang="en-US" altLang="zh-CN" sz="2400" dirty="0" smtClean="0"/>
              <a:t>  tomb passage, the mausoleum gate, the </a:t>
            </a:r>
            <a:endParaRPr lang="en-US" altLang="zh-CN" sz="2400" dirty="0" smtClean="0"/>
          </a:p>
          <a:p>
            <a:r>
              <a:rPr lang="en-US" altLang="zh-CN" sz="2400" dirty="0" smtClean="0"/>
              <a:t>  stele pavilion, the sacrificial hall and the </a:t>
            </a:r>
            <a:endParaRPr lang="en-US" altLang="zh-CN" sz="2400" dirty="0" smtClean="0"/>
          </a:p>
          <a:p>
            <a:r>
              <a:rPr lang="en-US" altLang="zh-CN" sz="2400" dirty="0" smtClean="0"/>
              <a:t>  coffin chamber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392 ascending steps </a:t>
            </a: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9" name="Picture 8" descr="013000001629421211825422936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6" y="1571616"/>
            <a:ext cx="2057395" cy="31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Nanjing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105500" y="1000112"/>
            <a:ext cx="9038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Memorial Hall of the Victims in Nanjing Massacre by Japanese Invaders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807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built to commemorate the victims of Nanjing Massacre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a feeling of solemnity and reverence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showcases historical records and objects </a:t>
            </a: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9" name="Picture 6" descr="F:\中国文化概况\检了\20071211211552_50014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4" y="2714624"/>
            <a:ext cx="2071702" cy="27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F:\中国文化概况\检了\200712132374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14" y="2928938"/>
            <a:ext cx="2893953" cy="202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32" y="341470"/>
            <a:ext cx="330090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Chinese Tourism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2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图片 38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36866" name="Picture 2" descr="http://pic.qiantucdn.com/58pic/17/88/65/03h58PICG5I_10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142988"/>
            <a:ext cx="6400812" cy="4000508"/>
          </a:xfrm>
          <a:prstGeom prst="rect">
            <a:avLst/>
          </a:prstGeom>
          <a:noFill/>
        </p:spPr>
      </p:pic>
      <p:pic>
        <p:nvPicPr>
          <p:cNvPr id="36868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2714624"/>
            <a:ext cx="361945" cy="361945"/>
          </a:xfrm>
          <a:prstGeom prst="rect">
            <a:avLst/>
          </a:prstGeom>
          <a:noFill/>
        </p:spPr>
      </p:pic>
      <p:pic>
        <p:nvPicPr>
          <p:cNvPr id="3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071814"/>
            <a:ext cx="361945" cy="361945"/>
          </a:xfrm>
          <a:prstGeom prst="rect">
            <a:avLst/>
          </a:prstGeom>
          <a:noFill/>
        </p:spPr>
      </p:pic>
      <p:pic>
        <p:nvPicPr>
          <p:cNvPr id="3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3214690"/>
            <a:ext cx="361945" cy="361945"/>
          </a:xfrm>
          <a:prstGeom prst="rect">
            <a:avLst/>
          </a:prstGeom>
          <a:noFill/>
        </p:spPr>
      </p:pic>
      <p:pic>
        <p:nvPicPr>
          <p:cNvPr id="36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8" y="3714756"/>
            <a:ext cx="290507" cy="290507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 bwMode="auto">
          <a:xfrm>
            <a:off x="5143504" y="278606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1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572000" y="314325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2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5715008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3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572132" y="3714756"/>
            <a:ext cx="285752" cy="3877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4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1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3214690"/>
            <a:ext cx="361945" cy="36194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 bwMode="auto">
          <a:xfrm>
            <a:off x="6000760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5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3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934" y="4214822"/>
            <a:ext cx="290507" cy="290507"/>
          </a:xfrm>
          <a:prstGeom prst="rect">
            <a:avLst/>
          </a:prstGeom>
          <a:noFill/>
        </p:spPr>
      </p:pic>
      <p:pic>
        <p:nvPicPr>
          <p:cNvPr id="5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4286260"/>
            <a:ext cx="300031" cy="300031"/>
          </a:xfrm>
          <a:prstGeom prst="rect">
            <a:avLst/>
          </a:prstGeom>
          <a:noFill/>
        </p:spPr>
      </p:pic>
      <p:pic>
        <p:nvPicPr>
          <p:cNvPr id="5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12" y="3429004"/>
            <a:ext cx="361945" cy="361945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 bwMode="auto">
          <a:xfrm>
            <a:off x="3929058" y="421482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6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4500562" y="4357698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7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643174" y="350044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8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15272" y="1857368"/>
            <a:ext cx="1143008" cy="20717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</a:rPr>
              <a:t>Welcome Aboard: 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1 Beijing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2 Xi’an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3 Hangzhou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4 Nanjing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5 Shanghai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6 Kunming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7 Guilin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8 Lhasa</a:t>
            </a:r>
            <a:endParaRPr lang="en-US" altLang="zh-CN" sz="1200" dirty="0" smtClean="0">
              <a:solidFill>
                <a:srgbClr val="C00000"/>
              </a:solidFill>
            </a:endParaRPr>
          </a:p>
        </p:txBody>
      </p:sp>
      <p:pic>
        <p:nvPicPr>
          <p:cNvPr id="36870" name="Picture 6" descr="http://www.sucaitianxia.com/sheji/pic/200707/2007072220052143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00694" y="3571880"/>
            <a:ext cx="1284207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4 0.00139 L 0.02518 -0.11185 " pathEditMode="relative" ptsTypes="AA">
                                      <p:cBhvr>
                                        <p:cTn id="6" dur="2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Shanghai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3857620" y="1071550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The Bund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80724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refers to the 1.5-km-long belt along the Huangpu River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a symbol of Shanghai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dozens of European-style buildings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the name of “Gallery of World Architecture”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more beautiful at night with lights on </a:t>
            </a: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2946" name="Picture 2" descr="http://youimg1.c-ctrip.com/target/tg/987/656/096/5047f3252ecb453789eb650eb420203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3571880"/>
            <a:ext cx="2717647" cy="1800000"/>
          </a:xfrm>
          <a:prstGeom prst="rect">
            <a:avLst/>
          </a:prstGeom>
          <a:noFill/>
        </p:spPr>
      </p:pic>
      <p:pic>
        <p:nvPicPr>
          <p:cNvPr id="82948" name="Picture 4" descr="http://cyjctrip.qiniudn.com/43900/1370186034781p17s2n3qa5m5n7lm19ngqqn1jas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6" y="3571880"/>
            <a:ext cx="2709313" cy="1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Shanghai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3286116" y="1071550"/>
            <a:ext cx="3201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Oriental Pearl TV Tower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7715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at the tip of </a:t>
            </a:r>
            <a:r>
              <a:rPr lang="en-US" altLang="zh-CN" sz="2400" dirty="0" err="1" smtClean="0"/>
              <a:t>Lujiazui</a:t>
            </a:r>
            <a:r>
              <a:rPr lang="en-US" altLang="zh-CN" sz="2400" dirty="0" smtClean="0"/>
              <a:t>, opposite to the Bund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468 meters tall, used to be the tallest structure in the </a:t>
            </a:r>
            <a:endParaRPr lang="en-US" altLang="zh-CN" sz="2400" dirty="0" smtClean="0"/>
          </a:p>
          <a:p>
            <a:r>
              <a:rPr lang="en-US" altLang="zh-CN" sz="2400" dirty="0" smtClean="0"/>
              <a:t>  Chinese mainland till 2008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15 observatory levels</a:t>
            </a: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6018" name="Picture 2" descr="http://www.fansimg.com/uploads2011/11/userid207905time201111050004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3143252"/>
            <a:ext cx="4810690" cy="2160000"/>
          </a:xfrm>
          <a:prstGeom prst="rect">
            <a:avLst/>
          </a:prstGeom>
          <a:noFill/>
        </p:spPr>
      </p:pic>
      <p:pic>
        <p:nvPicPr>
          <p:cNvPr id="86020" name="Picture 4" descr="http://images.199u2.com/data/attachment/forum/201112/01/121920zvu2a5dard6zov2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2428872"/>
            <a:ext cx="2071702" cy="29289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Shanghai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2786050" y="1000112"/>
            <a:ext cx="4551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Nanjing Road Pedestrian Walkway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7715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famed as “No. 1 Street in China”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more than 600 shops on both sides of the walkway </a:t>
            </a: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7042" name="Picture 2" descr="http://f.hiphotos.baidu.com/zhidao/pic/item/10dfa9ec8a136327cfb289de918fa0ec09fac7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786062"/>
            <a:ext cx="2880000" cy="2160000"/>
          </a:xfrm>
          <a:prstGeom prst="rect">
            <a:avLst/>
          </a:prstGeom>
          <a:noFill/>
        </p:spPr>
      </p:pic>
      <p:pic>
        <p:nvPicPr>
          <p:cNvPr id="87044" name="Picture 4" descr="http://data1.act3.qq.com/2010-07-29/15/4a70d345ce6085d10883211dc1615fc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2428872"/>
            <a:ext cx="2376579" cy="30003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Shanghai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3500430" y="1000112"/>
            <a:ext cx="2426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accent6">
                    <a:lumMod val="50000"/>
                  </a:schemeClr>
                </a:solidFill>
              </a:rPr>
              <a:t>Pudong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 New Area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7715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situated on the east coast of the Huangpu River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at the intersection of China’s coastal belt for opening up and the Yangtze River estuary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includes four areas </a:t>
            </a: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8066" name="Picture 2" descr="http://img1.gtimg.com/gy_house/pics/hv1/170/242/112/734468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3071814"/>
            <a:ext cx="3738552" cy="24810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Shanghai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2071670" y="1000112"/>
            <a:ext cx="5235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Shanghai and the 2010 World Exposition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7715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Shanghai held the 2010 World </a:t>
            </a:r>
            <a:r>
              <a:rPr lang="en-US" altLang="zh-CN" sz="2400" dirty="0" err="1" smtClean="0"/>
              <a:t>Explo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the them of “Better City, Better Life”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the largest one in the event history </a:t>
            </a: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090" name="AutoShape 2" descr="http://img5.imgtn.bdimg.com/it/u=4214118335,75194535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9092" name="Picture 4" descr="http://img161.poco.cn/mypoco/myphoto/20100430/14/44210878201004301456486410943423477_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2857500"/>
            <a:ext cx="5677206" cy="216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A60C2E7-68BF-4CD8-AF1C-B8DF0BB3074B}" type="slidenum"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 rot="16200000">
            <a:off x="4126437" y="-1769035"/>
            <a:ext cx="1278286" cy="7388078"/>
            <a:chOff x="1194701" y="448462"/>
            <a:chExt cx="1278594" cy="5029475"/>
          </a:xfrm>
        </p:grpSpPr>
        <p:sp>
          <p:nvSpPr>
            <p:cNvPr id="6" name="矩形 5"/>
            <p:cNvSpPr/>
            <p:nvPr/>
          </p:nvSpPr>
          <p:spPr>
            <a:xfrm>
              <a:off x="1194701" y="934781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 bwMode="auto">
            <a:xfrm rot="5400000">
              <a:off x="1650357" y="72065"/>
              <a:ext cx="446541" cy="11993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7" name="TextBox 2"/>
            <p:cNvSpPr txBox="1">
              <a:spLocks noChangeArrowheads="1"/>
            </p:cNvSpPr>
            <p:nvPr/>
          </p:nvSpPr>
          <p:spPr bwMode="auto">
            <a:xfrm rot="5400000">
              <a:off x="1168543" y="4488731"/>
              <a:ext cx="1472319" cy="5060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72C03"/>
                  </a:solidFill>
                  <a:latin typeface="+mj-lt"/>
                </a:rPr>
                <a:t>Lead-in Activity</a:t>
              </a:r>
              <a:endParaRPr lang="en-US" altLang="zh-CN" sz="2400" b="1" dirty="0" smtClean="0">
                <a:solidFill>
                  <a:srgbClr val="772C03"/>
                </a:solidFill>
                <a:latin typeface="+mj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 rot="16200000">
            <a:off x="4207211" y="-421045"/>
            <a:ext cx="1285883" cy="7414346"/>
            <a:chOff x="2202835" y="547121"/>
            <a:chExt cx="1286192" cy="4986986"/>
          </a:xfrm>
        </p:grpSpPr>
        <p:sp>
          <p:nvSpPr>
            <p:cNvPr id="13" name="矩形 12"/>
            <p:cNvSpPr/>
            <p:nvPr/>
          </p:nvSpPr>
          <p:spPr>
            <a:xfrm>
              <a:off x="2202835" y="979570"/>
              <a:ext cx="1271893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 rot="5400000">
              <a:off x="2668760" y="168054"/>
              <a:ext cx="441200" cy="11993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3" name="TextBox 36"/>
            <p:cNvSpPr txBox="1">
              <a:spLocks noChangeArrowheads="1"/>
            </p:cNvSpPr>
            <p:nvPr/>
          </p:nvSpPr>
          <p:spPr bwMode="auto">
            <a:xfrm rot="5400000">
              <a:off x="2186471" y="4517371"/>
              <a:ext cx="1527379" cy="5060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Chinese Tourism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 rot="16200000">
            <a:off x="4052137" y="1105651"/>
            <a:ext cx="1271587" cy="7089898"/>
            <a:chOff x="4900252" y="576588"/>
            <a:chExt cx="1271896" cy="4790454"/>
          </a:xfrm>
        </p:grpSpPr>
        <p:sp>
          <p:nvSpPr>
            <p:cNvPr id="16" name="矩形 15"/>
            <p:cNvSpPr/>
            <p:nvPr/>
          </p:nvSpPr>
          <p:spPr>
            <a:xfrm>
              <a:off x="4900252" y="1011001"/>
              <a:ext cx="1271896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 rot="5400000">
              <a:off x="5293708" y="198524"/>
              <a:ext cx="443207" cy="119933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09" name="TextBox 40"/>
            <p:cNvSpPr txBox="1">
              <a:spLocks noChangeArrowheads="1"/>
            </p:cNvSpPr>
            <p:nvPr/>
          </p:nvSpPr>
          <p:spPr bwMode="auto">
            <a:xfrm rot="5400000">
              <a:off x="4839824" y="4234787"/>
              <a:ext cx="1315108" cy="9494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</a:t>
              </a: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Discussion &amp; 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Presentation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6392" name="TextBox 30"/>
          <p:cNvSpPr txBox="1">
            <a:spLocks noChangeArrowheads="1"/>
          </p:cNvSpPr>
          <p:nvPr/>
        </p:nvSpPr>
        <p:spPr bwMode="auto">
          <a:xfrm>
            <a:off x="-32" y="-20"/>
            <a:ext cx="211628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Overview</a:t>
            </a:r>
            <a:endParaRPr lang="zh-CN" altLang="en-US" sz="3200" dirty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16393" name="组合 37"/>
          <p:cNvGrpSpPr/>
          <p:nvPr/>
        </p:nvGrpSpPr>
        <p:grpSpPr bwMode="auto">
          <a:xfrm>
            <a:off x="0" y="438136"/>
            <a:ext cx="9144000" cy="419100"/>
            <a:chOff x="0" y="133158"/>
            <a:chExt cx="9144000" cy="420086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40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4" name="直接连接符 43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136"/>
            <a:ext cx="857224" cy="1148099"/>
          </a:xfrm>
          <a:prstGeom prst="rect">
            <a:avLst/>
          </a:prstGeom>
        </p:spPr>
      </p:pic>
      <p:sp>
        <p:nvSpPr>
          <p:cNvPr id="52238" name="AutoShape 14" descr="http://img3.imgtn.bdimg.com/it/u=1808604977,236614018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240" name="AutoShape 16" descr="http://img3.imgtn.bdimg.com/it/u=1808604977,236614018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52" name="Picture 4" descr="http://life.cpd.com.cn/n2630013/c22257690/part/222577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1285864"/>
            <a:ext cx="4000528" cy="1214424"/>
          </a:xfrm>
          <a:prstGeom prst="rect">
            <a:avLst/>
          </a:prstGeom>
          <a:noFill/>
        </p:spPr>
      </p:pic>
      <p:sp>
        <p:nvSpPr>
          <p:cNvPr id="2054" name="AutoShape 6" descr="http://img1.imgtn.bdimg.com/it/u=2112119992,242604483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56" name="AutoShape 8" descr="http://img1.imgtn.bdimg.com/it/u=2112119992,242604483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58" name="AutoShape 10" descr="http://img1.imgtn.bdimg.com/it/u=2112119992,242604483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60" name="AutoShape 12" descr="http://img3.imgtn.bdimg.com/it/u=2993296848,3795119515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62" name="Picture 14" descr="http://www.microfotos.com/pic/1/156/15635/1563585preview4.jpg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2643186"/>
            <a:ext cx="4000528" cy="1285884"/>
          </a:xfrm>
          <a:prstGeom prst="rect">
            <a:avLst/>
          </a:prstGeom>
          <a:noFill/>
        </p:spPr>
      </p:pic>
      <p:pic>
        <p:nvPicPr>
          <p:cNvPr id="2066" name="Picture 18" descr="http://www.wzljl.cn/images/attachement/jpg/site2/20100407/001c25db23ed0d269b7a30.jpg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4000508"/>
            <a:ext cx="4000528" cy="1285884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32" y="341470"/>
            <a:ext cx="330090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Chinese Tourism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2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图片 38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36866" name="Picture 2" descr="http://pic.qiantucdn.com/58pic/17/88/65/03h58PICG5I_10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142988"/>
            <a:ext cx="6400812" cy="4000508"/>
          </a:xfrm>
          <a:prstGeom prst="rect">
            <a:avLst/>
          </a:prstGeom>
          <a:noFill/>
        </p:spPr>
      </p:pic>
      <p:pic>
        <p:nvPicPr>
          <p:cNvPr id="36868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2714624"/>
            <a:ext cx="361945" cy="361945"/>
          </a:xfrm>
          <a:prstGeom prst="rect">
            <a:avLst/>
          </a:prstGeom>
          <a:noFill/>
        </p:spPr>
      </p:pic>
      <p:pic>
        <p:nvPicPr>
          <p:cNvPr id="3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071814"/>
            <a:ext cx="361945" cy="361945"/>
          </a:xfrm>
          <a:prstGeom prst="rect">
            <a:avLst/>
          </a:prstGeom>
          <a:noFill/>
        </p:spPr>
      </p:pic>
      <p:pic>
        <p:nvPicPr>
          <p:cNvPr id="3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3214690"/>
            <a:ext cx="361945" cy="361945"/>
          </a:xfrm>
          <a:prstGeom prst="rect">
            <a:avLst/>
          </a:prstGeom>
          <a:noFill/>
        </p:spPr>
      </p:pic>
      <p:pic>
        <p:nvPicPr>
          <p:cNvPr id="36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8" y="3714756"/>
            <a:ext cx="290507" cy="290507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 bwMode="auto">
          <a:xfrm>
            <a:off x="5143504" y="278606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1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572000" y="314325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2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5715008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3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572132" y="3714756"/>
            <a:ext cx="285752" cy="3877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4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1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3214690"/>
            <a:ext cx="361945" cy="36194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 bwMode="auto">
          <a:xfrm>
            <a:off x="6000760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5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3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934" y="4214822"/>
            <a:ext cx="290507" cy="290507"/>
          </a:xfrm>
          <a:prstGeom prst="rect">
            <a:avLst/>
          </a:prstGeom>
          <a:noFill/>
        </p:spPr>
      </p:pic>
      <p:pic>
        <p:nvPicPr>
          <p:cNvPr id="5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4286260"/>
            <a:ext cx="300031" cy="300031"/>
          </a:xfrm>
          <a:prstGeom prst="rect">
            <a:avLst/>
          </a:prstGeom>
          <a:noFill/>
        </p:spPr>
      </p:pic>
      <p:pic>
        <p:nvPicPr>
          <p:cNvPr id="5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12" y="3429004"/>
            <a:ext cx="361945" cy="361945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 bwMode="auto">
          <a:xfrm>
            <a:off x="3929058" y="421482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6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4500562" y="4357698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7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643174" y="350044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8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15272" y="1857368"/>
            <a:ext cx="1143008" cy="20717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</a:rPr>
              <a:t>Welcome Aboard: 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1 Beijing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2 Xi’an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3 Hangzhou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4 Nanjing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5 Shanghai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6 Kunming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7 Guilin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8 Lhasa</a:t>
            </a:r>
            <a:endParaRPr lang="en-US" altLang="zh-CN" sz="1200" dirty="0" smtClean="0">
              <a:solidFill>
                <a:srgbClr val="C00000"/>
              </a:solidFill>
            </a:endParaRPr>
          </a:p>
        </p:txBody>
      </p:sp>
      <p:pic>
        <p:nvPicPr>
          <p:cNvPr id="36870" name="Picture 6" descr="http://www.sucaitianxia.com/sheji/pic/200707/2007072220052143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0760" y="2857500"/>
            <a:ext cx="1284207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72 0.06356 L -0.2658 0.18929 " pathEditMode="relative" ptsTypes="AA">
                                      <p:cBhvr>
                                        <p:cTn id="6" dur="2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Kunming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0114" name="Picture 2" descr="http://www.zqlyyn.com/upfiles/201307/2013070922593621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214426"/>
            <a:ext cx="2714604" cy="17011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0116" name="Picture 4" descr="http://www.zoutu.com/images/up_scenery/UploadImage/1/largeImg/20140422111319_78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966098">
            <a:off x="5344185" y="1167843"/>
            <a:ext cx="2494488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0118" name="Picture 6" descr="http://youimg1.c-ctrip.com/target/fd/tg/g2/M07/48/4D/CghzgFTxNjOAO4YWAAw7sg1Lryk22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7290" y="3643318"/>
            <a:ext cx="2632892" cy="17859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0120" name="AutoShape 8" descr="http://img1.imgtn.bdimg.com/it/u=181754896,709825119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122" name="AutoShape 10" descr="http://img1.imgtn.bdimg.com/it/u=181754896,709825119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124" name="AutoShape 12" descr="http://img1.imgtn.bdimg.com/it/u=181754896,709825119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0126" name="Picture 14" descr="http://www.yn.xinhuanet.com/newscenter/2014-08/19/133525044_14068788161951n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29190" y="3571880"/>
            <a:ext cx="2786081" cy="18573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Kunming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TextBox 18"/>
          <p:cNvSpPr txBox="1"/>
          <p:nvPr/>
        </p:nvSpPr>
        <p:spPr bwMode="auto">
          <a:xfrm>
            <a:off x="428596" y="1285864"/>
            <a:ext cx="7929618" cy="806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After reading the text, please circle the right ones from the following statements. 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714348" y="2071682"/>
            <a:ext cx="7358114" cy="267765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1 The stone forest comprises seven areas of interest.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2 ’99 World </a:t>
            </a: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Horti</a:t>
            </a: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-Expo Garden have indoor exhibition areas for 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different countries and regions.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3 The three major villages in the Yunnan Nationalities Villages are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Dai, </a:t>
            </a: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Bai</a:t>
            </a: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and </a:t>
            </a: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Zhuang</a:t>
            </a: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ethnic minorities.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4 </a:t>
            </a: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Dianchi</a:t>
            </a: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Lake is solely for tourism without any other industries.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5 Stone Forest is a typical </a:t>
            </a: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karst</a:t>
            </a: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formation. 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14348" y="2285996"/>
            <a:ext cx="285752" cy="142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14348" y="4429136"/>
            <a:ext cx="285752" cy="142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32" y="341470"/>
            <a:ext cx="330090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Chinese Tourism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2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图片 38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36866" name="Picture 2" descr="http://pic.qiantucdn.com/58pic/17/88/65/03h58PICG5I_10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142988"/>
            <a:ext cx="6400812" cy="4000508"/>
          </a:xfrm>
          <a:prstGeom prst="rect">
            <a:avLst/>
          </a:prstGeom>
          <a:noFill/>
        </p:spPr>
      </p:pic>
      <p:pic>
        <p:nvPicPr>
          <p:cNvPr id="36868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2714624"/>
            <a:ext cx="361945" cy="361945"/>
          </a:xfrm>
          <a:prstGeom prst="rect">
            <a:avLst/>
          </a:prstGeom>
          <a:noFill/>
        </p:spPr>
      </p:pic>
      <p:pic>
        <p:nvPicPr>
          <p:cNvPr id="3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071814"/>
            <a:ext cx="361945" cy="361945"/>
          </a:xfrm>
          <a:prstGeom prst="rect">
            <a:avLst/>
          </a:prstGeom>
          <a:noFill/>
        </p:spPr>
      </p:pic>
      <p:pic>
        <p:nvPicPr>
          <p:cNvPr id="3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3214690"/>
            <a:ext cx="361945" cy="361945"/>
          </a:xfrm>
          <a:prstGeom prst="rect">
            <a:avLst/>
          </a:prstGeom>
          <a:noFill/>
        </p:spPr>
      </p:pic>
      <p:pic>
        <p:nvPicPr>
          <p:cNvPr id="36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8" y="3714756"/>
            <a:ext cx="290507" cy="290507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 bwMode="auto">
          <a:xfrm>
            <a:off x="5143504" y="278606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1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572000" y="314325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2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5715008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3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572132" y="3714756"/>
            <a:ext cx="285752" cy="3877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4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1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3214690"/>
            <a:ext cx="361945" cy="36194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 bwMode="auto">
          <a:xfrm>
            <a:off x="6000760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5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3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934" y="4214822"/>
            <a:ext cx="290507" cy="290507"/>
          </a:xfrm>
          <a:prstGeom prst="rect">
            <a:avLst/>
          </a:prstGeom>
          <a:noFill/>
        </p:spPr>
      </p:pic>
      <p:pic>
        <p:nvPicPr>
          <p:cNvPr id="5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4286260"/>
            <a:ext cx="300031" cy="300031"/>
          </a:xfrm>
          <a:prstGeom prst="rect">
            <a:avLst/>
          </a:prstGeom>
          <a:noFill/>
        </p:spPr>
      </p:pic>
      <p:pic>
        <p:nvPicPr>
          <p:cNvPr id="5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12" y="3429004"/>
            <a:ext cx="361945" cy="361945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 bwMode="auto">
          <a:xfrm>
            <a:off x="3929058" y="421482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6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4500562" y="4357698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7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643174" y="350044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8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15272" y="1857368"/>
            <a:ext cx="1143008" cy="20717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</a:rPr>
              <a:t>Welcome Aboard: 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1 Beijing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2 Xi’an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3 Hangzhou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4 Nanjing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5 Shanghai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6 Kunming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7 Guilin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8 Lhasa</a:t>
            </a:r>
            <a:endParaRPr lang="en-US" altLang="zh-CN" sz="1200" dirty="0" smtClean="0">
              <a:solidFill>
                <a:srgbClr val="C00000"/>
              </a:solidFill>
            </a:endParaRPr>
          </a:p>
        </p:txBody>
      </p:sp>
      <p:pic>
        <p:nvPicPr>
          <p:cNvPr id="36870" name="Picture 6" descr="http://www.sucaitianxia.com/sheji/pic/200707/2007072220052143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7554" y="3786194"/>
            <a:ext cx="1284207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45 0.06466 L 0.08628 0.08992 " pathEditMode="relative" ptsTypes="AA">
                                      <p:cBhvr>
                                        <p:cTn id="6" dur="2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Guilin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2910" y="1357302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090" name="AutoShape 2" descr="http://img5.imgtn.bdimg.com/it/u=4214118335,75194535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9" name="Picture 9" descr="F:\中国文化概况\检了\2008481222122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8"/>
          <a:stretch>
            <a:fillRect/>
          </a:stretch>
        </p:blipFill>
        <p:spPr bwMode="auto">
          <a:xfrm>
            <a:off x="1285852" y="1857368"/>
            <a:ext cx="2576506" cy="16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桂林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6" y="1857368"/>
            <a:ext cx="2571768" cy="162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20060114190559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52" y="3714756"/>
            <a:ext cx="2571768" cy="17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 bwMode="auto">
          <a:xfrm>
            <a:off x="642910" y="1000112"/>
            <a:ext cx="7929618" cy="806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After reading the text, now take a breath and enjoy the beautiful scenery of Guilin. 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2162" name="AutoShape 2" descr="http://img0.imgtn.bdimg.com/it/u=1722537879,183654425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164" name="AutoShape 4" descr="http://img0.imgtn.bdimg.com/it/u=1722537879,183654425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2166" name="Picture 6" descr="http://www.langtuw.com/upload/Route/image/20121120/20121120083458_65879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76" y="3714756"/>
            <a:ext cx="2571768" cy="17215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32" y="341470"/>
            <a:ext cx="330090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Chinese Tourism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2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图片 38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36866" name="Picture 2" descr="http://pic.qiantucdn.com/58pic/17/88/65/03h58PICG5I_10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142988"/>
            <a:ext cx="6400812" cy="4000508"/>
          </a:xfrm>
          <a:prstGeom prst="rect">
            <a:avLst/>
          </a:prstGeom>
          <a:noFill/>
        </p:spPr>
      </p:pic>
      <p:pic>
        <p:nvPicPr>
          <p:cNvPr id="36868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2714624"/>
            <a:ext cx="361945" cy="361945"/>
          </a:xfrm>
          <a:prstGeom prst="rect">
            <a:avLst/>
          </a:prstGeom>
          <a:noFill/>
        </p:spPr>
      </p:pic>
      <p:pic>
        <p:nvPicPr>
          <p:cNvPr id="3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071814"/>
            <a:ext cx="361945" cy="361945"/>
          </a:xfrm>
          <a:prstGeom prst="rect">
            <a:avLst/>
          </a:prstGeom>
          <a:noFill/>
        </p:spPr>
      </p:pic>
      <p:pic>
        <p:nvPicPr>
          <p:cNvPr id="3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3214690"/>
            <a:ext cx="361945" cy="361945"/>
          </a:xfrm>
          <a:prstGeom prst="rect">
            <a:avLst/>
          </a:prstGeom>
          <a:noFill/>
        </p:spPr>
      </p:pic>
      <p:pic>
        <p:nvPicPr>
          <p:cNvPr id="36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8" y="3714756"/>
            <a:ext cx="290507" cy="290507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 bwMode="auto">
          <a:xfrm>
            <a:off x="5143504" y="278606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1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572000" y="314325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2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5715008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3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572132" y="3714756"/>
            <a:ext cx="285752" cy="3877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4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1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3214690"/>
            <a:ext cx="361945" cy="36194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 bwMode="auto">
          <a:xfrm>
            <a:off x="6000760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5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3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934" y="4214822"/>
            <a:ext cx="290507" cy="290507"/>
          </a:xfrm>
          <a:prstGeom prst="rect">
            <a:avLst/>
          </a:prstGeom>
          <a:noFill/>
        </p:spPr>
      </p:pic>
      <p:pic>
        <p:nvPicPr>
          <p:cNvPr id="5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4286260"/>
            <a:ext cx="300031" cy="300031"/>
          </a:xfrm>
          <a:prstGeom prst="rect">
            <a:avLst/>
          </a:prstGeom>
          <a:noFill/>
        </p:spPr>
      </p:pic>
      <p:pic>
        <p:nvPicPr>
          <p:cNvPr id="5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12" y="3429004"/>
            <a:ext cx="361945" cy="361945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 bwMode="auto">
          <a:xfrm>
            <a:off x="3929058" y="421482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6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4500562" y="4357698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7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643174" y="350044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8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15272" y="1857368"/>
            <a:ext cx="1143008" cy="20717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</a:rPr>
              <a:t>Welcome Aboard: 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1 Beijing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2 Xi’an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3 Hangzhou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4 Nanjing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5 Shanghai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6 Kunming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7 Guilin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8 Lhasa</a:t>
            </a:r>
            <a:endParaRPr lang="en-US" altLang="zh-CN" sz="1200" dirty="0" smtClean="0">
              <a:solidFill>
                <a:srgbClr val="C00000"/>
              </a:solidFill>
            </a:endParaRPr>
          </a:p>
        </p:txBody>
      </p:sp>
      <p:pic>
        <p:nvPicPr>
          <p:cNvPr id="36870" name="Picture 6" descr="http://www.sucaitianxia.com/sheji/pic/200707/2007072220052143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9124" y="4286260"/>
            <a:ext cx="1284207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12 0.0025 L -0.22777 -0.14848 " pathEditMode="relative" ptsTypes="AA">
                                      <p:cBhvr>
                                        <p:cTn id="6" dur="2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Lhasa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3786182" y="1000112"/>
            <a:ext cx="1738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Introduction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7715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one of the highest cities in the world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an elevation of 3650 meters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features a combination of traditional and modern life </a:t>
            </a:r>
            <a:endParaRPr lang="en-US" altLang="zh-CN" sz="2400" dirty="0" smtClean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234" name="AutoShape 2" descr="http://img1.imgtn.bdimg.com/it/u=2574005461,3360107122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236" name="AutoShape 4" descr="http://img1.imgtn.bdimg.com/it/u=2574005461,3360107122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5238" name="Picture 6" descr="http://www.cdtianya.com/baike/uploads/201303/1363830542ySdkzSV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3000376"/>
            <a:ext cx="7786742" cy="19288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Lhasa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457200" y="1600200"/>
            <a:ext cx="5329246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472" y="1428740"/>
            <a:ext cx="8072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26" name="矩形 25"/>
          <p:cNvSpPr/>
          <p:nvPr/>
        </p:nvSpPr>
        <p:spPr>
          <a:xfrm>
            <a:off x="3643306" y="1000112"/>
            <a:ext cx="1882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solidFill>
                  <a:schemeClr val="accent6">
                    <a:lumMod val="50000"/>
                  </a:schemeClr>
                </a:solidFill>
              </a:rPr>
              <a:t>Potala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 Palace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1428740"/>
            <a:ext cx="77153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built by </a:t>
            </a:r>
            <a:r>
              <a:rPr lang="en-US" altLang="zh-CN" sz="2400" dirty="0" err="1" smtClean="0"/>
              <a:t>Songtsan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Gambo</a:t>
            </a:r>
            <a:r>
              <a:rPr lang="en-US" altLang="zh-CN" sz="2400" dirty="0" smtClean="0"/>
              <a:t> for Princess </a:t>
            </a:r>
            <a:r>
              <a:rPr lang="en-US" altLang="zh-CN" sz="2400" dirty="0" err="1" smtClean="0"/>
              <a:t>Wencheng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about 115 </a:t>
            </a:r>
            <a:r>
              <a:rPr lang="en-US" altLang="zh-CN" sz="2400" dirty="0" err="1" smtClean="0"/>
              <a:t>metres</a:t>
            </a:r>
            <a:r>
              <a:rPr lang="en-US" altLang="zh-CN" sz="2400" dirty="0" smtClean="0"/>
              <a:t> high with 13 </a:t>
            </a:r>
            <a:r>
              <a:rPr lang="en-US" altLang="zh-CN" sz="2400" dirty="0" err="1" smtClean="0"/>
              <a:t>storeys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made of stone and wood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a large collection of sculptures, murals, scriptures and </a:t>
            </a:r>
            <a:endParaRPr lang="en-US" altLang="zh-CN" sz="2400" dirty="0" smtClean="0"/>
          </a:p>
          <a:p>
            <a:r>
              <a:rPr lang="en-US" altLang="zh-CN" sz="2400" dirty="0" smtClean="0"/>
              <a:t>  other valuable cultural relics</a:t>
            </a:r>
            <a:endParaRPr lang="en-US" altLang="zh-CN" sz="2400" dirty="0" smtClean="0"/>
          </a:p>
        </p:txBody>
      </p:sp>
      <p:sp>
        <p:nvSpPr>
          <p:cNvPr id="77826" name="AutoShape 2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828" name="AutoShape 4" descr="http://www.chinaviki.com/photos/1681/b/1_1681_95839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234" name="AutoShape 2" descr="http://img1.imgtn.bdimg.com/it/u=2574005461,3360107122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236" name="AutoShape 4" descr="http://img1.imgtn.bdimg.com/it/u=2574005461,3360107122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7284" name="Picture 4" descr="http://staticfile.tujia.com/upload/info/day_131031/201310310330497113_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3357566"/>
            <a:ext cx="3500422" cy="21877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A60C2E7-68BF-4CD8-AF1C-B8DF0BB3074B}" type="slidenum"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 rot="16200000">
            <a:off x="4126437" y="-1769035"/>
            <a:ext cx="1278286" cy="7388078"/>
            <a:chOff x="1194701" y="448462"/>
            <a:chExt cx="1278594" cy="5029475"/>
          </a:xfrm>
        </p:grpSpPr>
        <p:sp>
          <p:nvSpPr>
            <p:cNvPr id="6" name="矩形 5"/>
            <p:cNvSpPr/>
            <p:nvPr/>
          </p:nvSpPr>
          <p:spPr>
            <a:xfrm>
              <a:off x="1194701" y="934781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 bwMode="auto">
            <a:xfrm rot="5400000">
              <a:off x="1650357" y="72065"/>
              <a:ext cx="446541" cy="11993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7" name="TextBox 2"/>
            <p:cNvSpPr txBox="1">
              <a:spLocks noChangeArrowheads="1"/>
            </p:cNvSpPr>
            <p:nvPr/>
          </p:nvSpPr>
          <p:spPr bwMode="auto">
            <a:xfrm rot="5400000">
              <a:off x="1168543" y="4488731"/>
              <a:ext cx="1472319" cy="5060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</a:rPr>
                <a:t>Lead-in Activity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</a:endParaRPr>
            </a:p>
          </p:txBody>
        </p:sp>
      </p:grpSp>
      <p:grpSp>
        <p:nvGrpSpPr>
          <p:cNvPr id="4" name="组合 6"/>
          <p:cNvGrpSpPr/>
          <p:nvPr/>
        </p:nvGrpSpPr>
        <p:grpSpPr bwMode="auto">
          <a:xfrm rot="16200000">
            <a:off x="4207211" y="-421045"/>
            <a:ext cx="1285883" cy="7414346"/>
            <a:chOff x="2202835" y="547121"/>
            <a:chExt cx="1286192" cy="4986986"/>
          </a:xfrm>
        </p:grpSpPr>
        <p:sp>
          <p:nvSpPr>
            <p:cNvPr id="13" name="矩形 12"/>
            <p:cNvSpPr/>
            <p:nvPr/>
          </p:nvSpPr>
          <p:spPr>
            <a:xfrm>
              <a:off x="2202835" y="979570"/>
              <a:ext cx="1271893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 rot="5400000">
              <a:off x="2668760" y="168054"/>
              <a:ext cx="441200" cy="11993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3" name="TextBox 36"/>
            <p:cNvSpPr txBox="1">
              <a:spLocks noChangeArrowheads="1"/>
            </p:cNvSpPr>
            <p:nvPr/>
          </p:nvSpPr>
          <p:spPr bwMode="auto">
            <a:xfrm rot="5400000">
              <a:off x="2186471" y="4517371"/>
              <a:ext cx="1527379" cy="5060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Chinese Tourism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5" name="组合 9"/>
          <p:cNvGrpSpPr/>
          <p:nvPr/>
        </p:nvGrpSpPr>
        <p:grpSpPr bwMode="auto">
          <a:xfrm rot="16200000">
            <a:off x="4052137" y="1105651"/>
            <a:ext cx="1271587" cy="7089898"/>
            <a:chOff x="4900252" y="576588"/>
            <a:chExt cx="1271896" cy="4790454"/>
          </a:xfrm>
        </p:grpSpPr>
        <p:sp>
          <p:nvSpPr>
            <p:cNvPr id="16" name="矩形 15"/>
            <p:cNvSpPr/>
            <p:nvPr/>
          </p:nvSpPr>
          <p:spPr>
            <a:xfrm>
              <a:off x="4900252" y="1011001"/>
              <a:ext cx="1271896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 rot="5400000">
              <a:off x="5293708" y="198524"/>
              <a:ext cx="443207" cy="119933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09" name="TextBox 40"/>
            <p:cNvSpPr txBox="1">
              <a:spLocks noChangeArrowheads="1"/>
            </p:cNvSpPr>
            <p:nvPr/>
          </p:nvSpPr>
          <p:spPr bwMode="auto">
            <a:xfrm rot="5400000">
              <a:off x="4839824" y="4234787"/>
              <a:ext cx="1315108" cy="9494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</a:t>
              </a:r>
              <a:r>
                <a:rPr lang="en-US" altLang="zh-CN" sz="2400" b="1" dirty="0" smtClean="0">
                  <a:solidFill>
                    <a:schemeClr val="accent6">
                      <a:lumMod val="50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Discussion &amp; </a:t>
              </a:r>
              <a:endPara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chemeClr val="accent6">
                      <a:lumMod val="50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Presentation</a:t>
              </a:r>
              <a:endParaRPr lang="zh-CN" altLang="en-US" sz="24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6392" name="TextBox 30"/>
          <p:cNvSpPr txBox="1">
            <a:spLocks noChangeArrowheads="1"/>
          </p:cNvSpPr>
          <p:nvPr/>
        </p:nvSpPr>
        <p:spPr bwMode="auto">
          <a:xfrm>
            <a:off x="-32" y="-20"/>
            <a:ext cx="211628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Overview</a:t>
            </a:r>
            <a:endParaRPr lang="zh-CN" altLang="en-US" sz="3200" dirty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7" name="组合 37"/>
          <p:cNvGrpSpPr/>
          <p:nvPr/>
        </p:nvGrpSpPr>
        <p:grpSpPr bwMode="auto">
          <a:xfrm>
            <a:off x="0" y="438136"/>
            <a:ext cx="9144000" cy="419100"/>
            <a:chOff x="0" y="133158"/>
            <a:chExt cx="9144000" cy="420086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40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4" name="直接连接符 43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136"/>
            <a:ext cx="857224" cy="1148099"/>
          </a:xfrm>
          <a:prstGeom prst="rect">
            <a:avLst/>
          </a:prstGeom>
        </p:spPr>
      </p:pic>
      <p:sp>
        <p:nvSpPr>
          <p:cNvPr id="52238" name="AutoShape 14" descr="http://img3.imgtn.bdimg.com/it/u=1808604977,236614018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240" name="AutoShape 16" descr="http://img3.imgtn.bdimg.com/it/u=1808604977,236614018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52" name="Picture 4" descr="http://life.cpd.com.cn/n2630013/c22257690/part/22257705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1285864"/>
            <a:ext cx="4000528" cy="1214424"/>
          </a:xfrm>
          <a:prstGeom prst="rect">
            <a:avLst/>
          </a:prstGeom>
          <a:noFill/>
        </p:spPr>
      </p:pic>
      <p:sp>
        <p:nvSpPr>
          <p:cNvPr id="2054" name="AutoShape 6" descr="http://img1.imgtn.bdimg.com/it/u=2112119992,242604483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56" name="AutoShape 8" descr="http://img1.imgtn.bdimg.com/it/u=2112119992,242604483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58" name="AutoShape 10" descr="http://img1.imgtn.bdimg.com/it/u=2112119992,242604483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60" name="AutoShape 12" descr="http://img3.imgtn.bdimg.com/it/u=2993296848,3795119515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62" name="Picture 14" descr="http://www.microfotos.com/pic/1/156/15635/1563585preview4.jpg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2643186"/>
            <a:ext cx="4000528" cy="1285884"/>
          </a:xfrm>
          <a:prstGeom prst="rect">
            <a:avLst/>
          </a:prstGeom>
          <a:noFill/>
        </p:spPr>
      </p:pic>
      <p:pic>
        <p:nvPicPr>
          <p:cNvPr id="2066" name="Picture 18" descr="http://www.wzljl.cn/images/attachement/jpg/site2/20100407/001c25db23ed0d269b7a3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3108" y="4000508"/>
            <a:ext cx="4000528" cy="1285884"/>
          </a:xfrm>
          <a:prstGeom prst="rect">
            <a:avLst/>
          </a:prstGeom>
          <a:noFill/>
        </p:spPr>
      </p:pic>
    </p:spTree>
  </p:cSld>
  <p:clrMapOvr>
    <a:masterClrMapping/>
  </p:clrMapOvr>
  <p:transition spd="med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0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epaper.dezhoudaily.com/dzrb/20150212/m_137550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500694" y="3643318"/>
            <a:ext cx="2496860" cy="1839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571536" y="55069"/>
            <a:ext cx="3786184" cy="643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Discussion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7224" y="1000112"/>
            <a:ext cx="72866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/>
              <a:t>The recent online exposure of a teenager from Nanjing who defaced a 3,500-year-old Egyptian temple has provoked nationwide scrutiny of such poor </a:t>
            </a:r>
            <a:r>
              <a:rPr lang="en-US" altLang="zh-CN" sz="2400" dirty="0" err="1" smtClean="0"/>
              <a:t>behaviour</a:t>
            </a:r>
            <a:r>
              <a:rPr lang="en-US" altLang="zh-CN" sz="2400" dirty="0" smtClean="0"/>
              <a:t> abroad. Many people said the </a:t>
            </a:r>
            <a:r>
              <a:rPr lang="en-US" altLang="zh-CN" sz="2400" dirty="0" err="1" smtClean="0"/>
              <a:t>behaviour</a:t>
            </a:r>
            <a:r>
              <a:rPr lang="en-US" altLang="zh-CN" sz="2400" dirty="0" smtClean="0"/>
              <a:t> had damaged the image of Chinese tourists. Discuss with your partner about other negative </a:t>
            </a:r>
            <a:r>
              <a:rPr lang="en-US" altLang="zh-CN" sz="2400" dirty="0" err="1" smtClean="0"/>
              <a:t>behaviour</a:t>
            </a:r>
            <a:r>
              <a:rPr lang="en-US" altLang="zh-CN" sz="2400" dirty="0" smtClean="0"/>
              <a:t> of Chinese tourists and how to exercise good manners when travelling. Then share your ideas with the class.</a:t>
            </a:r>
            <a:endParaRPr lang="zh-CN" altLang="en-US" sz="2400" dirty="0" smtClean="0"/>
          </a:p>
          <a:p>
            <a:pPr algn="just"/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wnloads\flv\bizasia_america_FOOD_TOURISM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00364" y="3500442"/>
            <a:ext cx="2619388" cy="1964541"/>
          </a:xfrm>
          <a:prstGeom prst="rect">
            <a:avLst/>
          </a:prstGeom>
          <a:noFill/>
        </p:spPr>
      </p:pic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-285784" y="55069"/>
            <a:ext cx="3786184" cy="643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Lead-in Activity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643174" y="857236"/>
            <a:ext cx="3879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Discuss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图片 11" descr="2116136385270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65538" name="AutoShape 2" descr="http://img0.imgtn.bdimg.com/it/u=2700893509,66720796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540" name="AutoShape 4" descr="http://img0.imgtn.bdimg.com/it/u=2700893509,66720796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6" name="Picture 8" descr="http://www.sharejs.com/uploadfiles/2012/07/16/134240093719618.png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0496" y="4143384"/>
            <a:ext cx="795326" cy="795326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 bwMode="auto">
          <a:xfrm>
            <a:off x="714348" y="1428740"/>
            <a:ext cx="7572428" cy="2278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Watch the video and discuss the following questions.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1 How do you define “food tourism”?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2 In your mind, does any country stands out at marketing the restaurants in the country? How is China doing in this area? </a:t>
            </a:r>
            <a:endParaRPr lang="zh-CN" altLang="en-US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571536" y="55069"/>
            <a:ext cx="3786184" cy="643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Discussion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7224" y="1500178"/>
            <a:ext cx="728667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</a:t>
            </a:r>
            <a:r>
              <a:rPr lang="en-US" sz="2400" dirty="0" smtClean="0"/>
              <a:t>Buy your tickets when commuting through Public  </a:t>
            </a:r>
            <a:endParaRPr lang="en-US" sz="2400" dirty="0" smtClean="0"/>
          </a:p>
          <a:p>
            <a:pPr algn="just"/>
            <a:r>
              <a:rPr lang="en-US" sz="2400" dirty="0" smtClean="0"/>
              <a:t>  transport though no one checks really but if found   </a:t>
            </a:r>
            <a:endParaRPr lang="en-US" sz="2400" dirty="0" smtClean="0"/>
          </a:p>
          <a:p>
            <a:pPr algn="just"/>
            <a:r>
              <a:rPr lang="en-US" sz="2400" dirty="0" smtClean="0"/>
              <a:t>  penalties are quite high.</a:t>
            </a:r>
            <a:endParaRPr lang="en-US" sz="2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</a:t>
            </a:r>
            <a:r>
              <a:rPr lang="en-US" sz="2400" dirty="0" smtClean="0"/>
              <a:t>Tips are usually given in restaurants. Around 10-15% of </a:t>
            </a:r>
            <a:endParaRPr lang="en-US" sz="2400" dirty="0" smtClean="0"/>
          </a:p>
          <a:p>
            <a:pPr algn="just"/>
            <a:r>
              <a:rPr lang="en-US" sz="2400" dirty="0" smtClean="0"/>
              <a:t>  the bill amount.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</a:t>
            </a:r>
            <a:r>
              <a:rPr lang="en-US" sz="2400" dirty="0" smtClean="0"/>
              <a:t>Never ever cross road when the signal is Red. Cross the </a:t>
            </a:r>
            <a:endParaRPr lang="en-US" sz="2400" dirty="0" smtClean="0"/>
          </a:p>
          <a:p>
            <a:pPr algn="just"/>
            <a:r>
              <a:rPr lang="en-US" sz="2400" dirty="0" smtClean="0"/>
              <a:t>  road only when signal shows crossing sign. Usually, </a:t>
            </a:r>
            <a:endParaRPr lang="en-US" sz="2400" dirty="0" smtClean="0"/>
          </a:p>
          <a:p>
            <a:pPr algn="just"/>
            <a:r>
              <a:rPr lang="en-US" sz="2400" dirty="0" smtClean="0"/>
              <a:t>  pedestrians are respected a lot and vehicles will stop to </a:t>
            </a:r>
            <a:endParaRPr lang="en-US" sz="2400" dirty="0" smtClean="0"/>
          </a:p>
          <a:p>
            <a:pPr algn="just"/>
            <a:r>
              <a:rPr lang="en-US" sz="2400" dirty="0" smtClean="0"/>
              <a:t>  let you cross. </a:t>
            </a:r>
            <a:endParaRPr lang="en-US" sz="2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Don’t deface public properties and put scarves on relics. </a:t>
            </a:r>
            <a:endParaRPr lang="en-US" altLang="zh-CN" sz="2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Take your trash with you when you are out of a vehicle.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428860" y="1000112"/>
            <a:ext cx="4187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Some Tips for Travelling Abroad 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214346" y="71418"/>
            <a:ext cx="4786346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Students’ Presentation 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4348" y="1142988"/>
            <a:ext cx="76328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You are a tour guide, and you will receive a group of Australian tourists who will visit Xi’an. Please collect as much information as possible about the city and present as clearly as you can to them. 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The Introduction should cover the following points:</a:t>
            </a:r>
            <a:endParaRPr lang="en-US" altLang="zh-CN" sz="2400" dirty="0" smtClean="0"/>
          </a:p>
          <a:p>
            <a:r>
              <a:rPr lang="en-US" altLang="zh-CN" sz="2400" dirty="0" smtClean="0"/>
              <a:t>1 the general introduction to Xi’an;</a:t>
            </a:r>
            <a:endParaRPr lang="en-US" altLang="zh-CN" sz="2400" dirty="0" smtClean="0"/>
          </a:p>
          <a:p>
            <a:r>
              <a:rPr lang="en-US" altLang="zh-CN" sz="2400" dirty="0" smtClean="0"/>
              <a:t>2 the famous scenic spots in Xi’an;</a:t>
            </a:r>
            <a:endParaRPr lang="en-US" altLang="zh-CN" sz="2400" dirty="0" smtClean="0"/>
          </a:p>
          <a:p>
            <a:r>
              <a:rPr lang="en-US" altLang="zh-CN" sz="2400" dirty="0" smtClean="0"/>
              <a:t>3 the local food of Xi’an.</a:t>
            </a:r>
            <a:endParaRPr lang="zh-CN" altLang="en-US" sz="2400" dirty="0"/>
          </a:p>
        </p:txBody>
      </p:sp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4098" name="Picture 2" descr="http://baike.soso.com/p/20091212/20091212090944-162427649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3500442"/>
            <a:ext cx="2840908" cy="17954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048C59D-9DEA-4872-8AAF-B565080AE3EA}" type="slidenum">
              <a:rPr lang="zh-CN" altLang="en-US"/>
            </a:fld>
            <a:endParaRPr lang="zh-CN" altLang="en-US"/>
          </a:p>
        </p:txBody>
      </p:sp>
      <p:pic>
        <p:nvPicPr>
          <p:cNvPr id="34819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075113"/>
            <a:ext cx="2208213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2950" y="-4763"/>
            <a:ext cx="2044700" cy="192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609735" y="2155825"/>
            <a:ext cx="1962397" cy="7007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600" dirty="0" smtClean="0">
                <a:solidFill>
                  <a:srgbClr val="A71F13"/>
                </a:solidFill>
                <a:latin typeface="冬青黑体简体中文 W6"/>
                <a:ea typeface="冬青黑体简体中文 W6"/>
                <a:cs typeface="冬青黑体简体中文 W6"/>
              </a:rPr>
              <a:t>The End</a:t>
            </a:r>
            <a:endParaRPr lang="zh-CN" altLang="en-US" sz="3600" dirty="0">
              <a:solidFill>
                <a:srgbClr val="A71F13"/>
              </a:solidFill>
              <a:latin typeface="冬青黑体简体中文 W6"/>
              <a:ea typeface="冬青黑体简体中文 W6"/>
              <a:cs typeface="冬青黑体简体中文 W6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092200" y="2825750"/>
            <a:ext cx="6719888" cy="392113"/>
            <a:chOff x="1091704" y="2825562"/>
            <a:chExt cx="6720656" cy="39197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91704" y="3022344"/>
              <a:ext cx="326427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824" name="Picture 6" descr="G:\360data\重要数据\桌面\1031654654-3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91024" y="2825562"/>
              <a:ext cx="361951" cy="391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4787826" y="3022344"/>
              <a:ext cx="3024534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A60C2E7-68BF-4CD8-AF1C-B8DF0BB3074B}" type="slidenum"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 rot="16200000">
            <a:off x="4126437" y="-1769035"/>
            <a:ext cx="1278286" cy="7388078"/>
            <a:chOff x="1194701" y="448462"/>
            <a:chExt cx="1278594" cy="5029475"/>
          </a:xfrm>
        </p:grpSpPr>
        <p:sp>
          <p:nvSpPr>
            <p:cNvPr id="6" name="矩形 5"/>
            <p:cNvSpPr/>
            <p:nvPr/>
          </p:nvSpPr>
          <p:spPr>
            <a:xfrm>
              <a:off x="1194701" y="934781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 bwMode="auto">
            <a:xfrm rot="5400000">
              <a:off x="1650357" y="72065"/>
              <a:ext cx="446541" cy="11993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7" name="TextBox 2"/>
            <p:cNvSpPr txBox="1">
              <a:spLocks noChangeArrowheads="1"/>
            </p:cNvSpPr>
            <p:nvPr/>
          </p:nvSpPr>
          <p:spPr bwMode="auto">
            <a:xfrm rot="5400000">
              <a:off x="1168543" y="4488731"/>
              <a:ext cx="1472319" cy="5060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</a:rPr>
                <a:t>Lead-in Activity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</a:endParaRPr>
            </a:p>
          </p:txBody>
        </p:sp>
      </p:grpSp>
      <p:grpSp>
        <p:nvGrpSpPr>
          <p:cNvPr id="4" name="组合 6"/>
          <p:cNvGrpSpPr/>
          <p:nvPr/>
        </p:nvGrpSpPr>
        <p:grpSpPr bwMode="auto">
          <a:xfrm rot="16200000">
            <a:off x="4207213" y="-421048"/>
            <a:ext cx="1285883" cy="7414344"/>
            <a:chOff x="2202835" y="547121"/>
            <a:chExt cx="1286192" cy="4986982"/>
          </a:xfrm>
        </p:grpSpPr>
        <p:sp>
          <p:nvSpPr>
            <p:cNvPr id="13" name="矩形 12"/>
            <p:cNvSpPr/>
            <p:nvPr/>
          </p:nvSpPr>
          <p:spPr>
            <a:xfrm>
              <a:off x="2202835" y="979570"/>
              <a:ext cx="1271893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 rot="5400000">
              <a:off x="2668760" y="168054"/>
              <a:ext cx="441200" cy="11993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3" name="TextBox 36"/>
            <p:cNvSpPr txBox="1">
              <a:spLocks noChangeArrowheads="1"/>
            </p:cNvSpPr>
            <p:nvPr/>
          </p:nvSpPr>
          <p:spPr bwMode="auto">
            <a:xfrm rot="5400000">
              <a:off x="2186468" y="4517367"/>
              <a:ext cx="1527378" cy="5060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72C03"/>
                  </a:solidFill>
                  <a:latin typeface="+mj-lt"/>
                  <a:ea typeface="冬青黑体简体中文 W6"/>
                  <a:cs typeface="冬青黑体简体中文 W6"/>
                </a:rPr>
                <a:t>Chinese Tourism</a:t>
              </a:r>
              <a:endParaRPr lang="en-US" altLang="zh-CN" sz="2400" b="1" dirty="0" smtClean="0">
                <a:solidFill>
                  <a:srgbClr val="772C03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5" name="组合 9"/>
          <p:cNvGrpSpPr/>
          <p:nvPr/>
        </p:nvGrpSpPr>
        <p:grpSpPr bwMode="auto">
          <a:xfrm rot="16200000">
            <a:off x="4052137" y="1105651"/>
            <a:ext cx="1271587" cy="7089898"/>
            <a:chOff x="4900252" y="576588"/>
            <a:chExt cx="1271896" cy="4790454"/>
          </a:xfrm>
        </p:grpSpPr>
        <p:sp>
          <p:nvSpPr>
            <p:cNvPr id="16" name="矩形 15"/>
            <p:cNvSpPr/>
            <p:nvPr/>
          </p:nvSpPr>
          <p:spPr>
            <a:xfrm>
              <a:off x="4900252" y="1011001"/>
              <a:ext cx="1271896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 rot="5400000">
              <a:off x="5293708" y="198524"/>
              <a:ext cx="443207" cy="119933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09" name="TextBox 40"/>
            <p:cNvSpPr txBox="1">
              <a:spLocks noChangeArrowheads="1"/>
            </p:cNvSpPr>
            <p:nvPr/>
          </p:nvSpPr>
          <p:spPr bwMode="auto">
            <a:xfrm rot="5400000">
              <a:off x="4839824" y="4234787"/>
              <a:ext cx="1315108" cy="9494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</a:t>
              </a: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Discussion &amp; 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Presentation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6392" name="TextBox 30"/>
          <p:cNvSpPr txBox="1">
            <a:spLocks noChangeArrowheads="1"/>
          </p:cNvSpPr>
          <p:nvPr/>
        </p:nvSpPr>
        <p:spPr bwMode="auto">
          <a:xfrm>
            <a:off x="-32" y="-20"/>
            <a:ext cx="211628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Overview</a:t>
            </a:r>
            <a:endParaRPr lang="zh-CN" altLang="en-US" sz="3200" dirty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7" name="组合 37"/>
          <p:cNvGrpSpPr/>
          <p:nvPr/>
        </p:nvGrpSpPr>
        <p:grpSpPr bwMode="auto">
          <a:xfrm>
            <a:off x="0" y="438136"/>
            <a:ext cx="9144000" cy="419100"/>
            <a:chOff x="0" y="133158"/>
            <a:chExt cx="9144000" cy="420086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40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4" name="直接连接符 43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136"/>
            <a:ext cx="857224" cy="1148099"/>
          </a:xfrm>
          <a:prstGeom prst="rect">
            <a:avLst/>
          </a:prstGeom>
        </p:spPr>
      </p:pic>
      <p:sp>
        <p:nvSpPr>
          <p:cNvPr id="52238" name="AutoShape 14" descr="http://img3.imgtn.bdimg.com/it/u=1808604977,236614018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240" name="AutoShape 16" descr="http://img3.imgtn.bdimg.com/it/u=1808604977,236614018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52" name="Picture 4" descr="http://life.cpd.com.cn/n2630013/c22257690/part/22257705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1285864"/>
            <a:ext cx="4000528" cy="1214424"/>
          </a:xfrm>
          <a:prstGeom prst="rect">
            <a:avLst/>
          </a:prstGeom>
          <a:noFill/>
        </p:spPr>
      </p:pic>
      <p:sp>
        <p:nvSpPr>
          <p:cNvPr id="2054" name="AutoShape 6" descr="http://img1.imgtn.bdimg.com/it/u=2112119992,242604483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56" name="AutoShape 8" descr="http://img1.imgtn.bdimg.com/it/u=2112119992,242604483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58" name="AutoShape 10" descr="http://img1.imgtn.bdimg.com/it/u=2112119992,242604483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60" name="AutoShape 12" descr="http://img3.imgtn.bdimg.com/it/u=2993296848,3795119515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62" name="Picture 14" descr="http://www.microfotos.com/pic/1/156/15635/1563585preview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2643186"/>
            <a:ext cx="4000528" cy="1285884"/>
          </a:xfrm>
          <a:prstGeom prst="rect">
            <a:avLst/>
          </a:prstGeom>
          <a:noFill/>
        </p:spPr>
      </p:pic>
      <p:pic>
        <p:nvPicPr>
          <p:cNvPr id="2066" name="Picture 18" descr="http://www.wzljl.cn/images/attachement/jpg/site2/20100407/001c25db23ed0d269b7a30.jpg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4000508"/>
            <a:ext cx="4000528" cy="1285884"/>
          </a:xfrm>
          <a:prstGeom prst="rect">
            <a:avLst/>
          </a:prstGeom>
          <a:noFill/>
        </p:spPr>
      </p:pic>
    </p:spTree>
  </p:cSld>
  <p:clrMapOvr>
    <a:masterClrMapping/>
  </p:clrMapOvr>
  <p:transition spd="med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0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32" y="341470"/>
            <a:ext cx="330090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Chinese Tourism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4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图片 38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36866" name="Picture 2" descr="http://pic.qiantucdn.com/58pic/17/88/65/03h58PICG5I_10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142988"/>
            <a:ext cx="6400812" cy="4000508"/>
          </a:xfrm>
          <a:prstGeom prst="rect">
            <a:avLst/>
          </a:prstGeom>
          <a:noFill/>
        </p:spPr>
      </p:pic>
      <p:pic>
        <p:nvPicPr>
          <p:cNvPr id="36868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2714624"/>
            <a:ext cx="361945" cy="361945"/>
          </a:xfrm>
          <a:prstGeom prst="rect">
            <a:avLst/>
          </a:prstGeom>
          <a:noFill/>
        </p:spPr>
      </p:pic>
      <p:pic>
        <p:nvPicPr>
          <p:cNvPr id="3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071814"/>
            <a:ext cx="361945" cy="361945"/>
          </a:xfrm>
          <a:prstGeom prst="rect">
            <a:avLst/>
          </a:prstGeom>
          <a:noFill/>
        </p:spPr>
      </p:pic>
      <p:pic>
        <p:nvPicPr>
          <p:cNvPr id="3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3214690"/>
            <a:ext cx="361945" cy="361945"/>
          </a:xfrm>
          <a:prstGeom prst="rect">
            <a:avLst/>
          </a:prstGeom>
          <a:noFill/>
        </p:spPr>
      </p:pic>
      <p:pic>
        <p:nvPicPr>
          <p:cNvPr id="36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8" y="3714756"/>
            <a:ext cx="290507" cy="290507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 bwMode="auto">
          <a:xfrm>
            <a:off x="5143504" y="278606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1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572000" y="314325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2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5715008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3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5572132" y="3714756"/>
            <a:ext cx="285752" cy="3877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4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1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36" y="3214690"/>
            <a:ext cx="361945" cy="361945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 bwMode="auto">
          <a:xfrm>
            <a:off x="6000760" y="3214690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5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3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934" y="4214822"/>
            <a:ext cx="290507" cy="290507"/>
          </a:xfrm>
          <a:prstGeom prst="rect">
            <a:avLst/>
          </a:prstGeom>
          <a:noFill/>
        </p:spPr>
      </p:pic>
      <p:pic>
        <p:nvPicPr>
          <p:cNvPr id="54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4286260"/>
            <a:ext cx="300031" cy="300031"/>
          </a:xfrm>
          <a:prstGeom prst="rect">
            <a:avLst/>
          </a:prstGeom>
          <a:noFill/>
        </p:spPr>
      </p:pic>
      <p:pic>
        <p:nvPicPr>
          <p:cNvPr id="55" name="Picture 4" descr="http://ico.ooopic.com/iconset03/locationicons/gif/604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12" y="3429004"/>
            <a:ext cx="361945" cy="361945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 bwMode="auto">
          <a:xfrm>
            <a:off x="3929058" y="421482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6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4500562" y="4357698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7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643174" y="3500442"/>
            <a:ext cx="285752" cy="3695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C000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Arial" panose="020B0604020202020204" pitchFamily="34" charset="0"/>
              </a:rPr>
              <a:t>8</a:t>
            </a:r>
            <a:endParaRPr lang="zh-CN" altLang="en-US" sz="1600" dirty="0">
              <a:solidFill>
                <a:srgbClr val="C000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15272" y="1857368"/>
            <a:ext cx="1143008" cy="20717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rgbClr val="C00000"/>
                </a:solidFill>
              </a:rPr>
              <a:t>Welcome Aboard: 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1 Beijing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2 Xi’an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3 Hangzhou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4 Nanjing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5 Shanghai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6 Kunming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7 Guilin </a:t>
            </a:r>
            <a:endParaRPr lang="en-US" altLang="zh-CN" sz="1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8 Lhasa</a:t>
            </a:r>
            <a:endParaRPr lang="en-US" altLang="zh-CN" sz="1200" dirty="0" smtClean="0">
              <a:solidFill>
                <a:srgbClr val="C00000"/>
              </a:solidFill>
            </a:endParaRPr>
          </a:p>
        </p:txBody>
      </p:sp>
      <p:pic>
        <p:nvPicPr>
          <p:cNvPr id="36870" name="Picture 6" descr="http://www.sucaitianxia.com/sheji/pic/200707/2007072220052143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15272" y="928674"/>
            <a:ext cx="1284207" cy="714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35 0.02304 L -0.31945 0.26228 " pathEditMode="relative" ptsTypes="AA">
                                      <p:cBhvr>
                                        <p:cTn id="6" dur="2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0" y="142856"/>
            <a:ext cx="9144000" cy="857256"/>
            <a:chOff x="0" y="142856"/>
            <a:chExt cx="9144000" cy="857256"/>
          </a:xfrm>
        </p:grpSpPr>
        <p:grpSp>
          <p:nvGrpSpPr>
            <p:cNvPr id="20483" name="组合 3"/>
            <p:cNvGrpSpPr/>
            <p:nvPr/>
          </p:nvGrpSpPr>
          <p:grpSpPr bwMode="auto">
            <a:xfrm>
              <a:off x="0" y="579424"/>
              <a:ext cx="9144000" cy="420688"/>
              <a:chOff x="0" y="133158"/>
              <a:chExt cx="9144000" cy="420086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4859338" y="343994"/>
                <a:ext cx="4284662" cy="0"/>
              </a:xfrm>
              <a:prstGeom prst="line">
                <a:avLst/>
              </a:prstGeom>
              <a:ln>
                <a:solidFill>
                  <a:srgbClr val="A71F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497" name="Picture 5" descr="G:\360data\重要数据\桌面\东京国际朝日学院\素材\kiri-kiku0156498982.png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4361957" y="133158"/>
                <a:ext cx="420086" cy="4200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7" name="直接连接符 6"/>
              <p:cNvCxnSpPr/>
              <p:nvPr/>
            </p:nvCxnSpPr>
            <p:spPr>
              <a:xfrm>
                <a:off x="0" y="343994"/>
                <a:ext cx="4284663" cy="0"/>
              </a:xfrm>
              <a:prstGeom prst="line">
                <a:avLst/>
              </a:prstGeom>
              <a:ln>
                <a:solidFill>
                  <a:srgbClr val="A71F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8"/>
            <p:cNvSpPr txBox="1">
              <a:spLocks noChangeArrowheads="1"/>
            </p:cNvSpPr>
            <p:nvPr/>
          </p:nvSpPr>
          <p:spPr bwMode="auto">
            <a:xfrm>
              <a:off x="428596" y="142856"/>
              <a:ext cx="7929588" cy="6232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878205" eaLnBrk="1" hangingPunct="1">
                <a:lnSpc>
                  <a:spcPct val="120000"/>
                </a:lnSpc>
              </a:pPr>
              <a:r>
                <a:rPr lang="en-US" altLang="zh-CN" sz="3000" dirty="0" smtClean="0">
                  <a:solidFill>
                    <a:srgbClr val="772C03"/>
                  </a:solidFill>
                  <a:latin typeface="Aharoni" panose="02010803020104030203" pitchFamily="2" charset="-79"/>
                  <a:ea typeface="经典繁毛楷" panose="02010609000101010101" pitchFamily="49" charset="-122"/>
                  <a:cs typeface="Aharoni" panose="02010803020104030203" pitchFamily="2" charset="-79"/>
                </a:rPr>
                <a:t>Beijing</a:t>
              </a:r>
              <a:endPara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endParaRPr>
            </a:p>
          </p:txBody>
        </p:sp>
      </p:grpSp>
      <p:pic>
        <p:nvPicPr>
          <p:cNvPr id="35841" name="Picture 1" descr="E:\TWM\名胜\6001394882_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000112"/>
            <a:ext cx="2691216" cy="1800000"/>
          </a:xfrm>
          <a:prstGeom prst="rect">
            <a:avLst/>
          </a:prstGeom>
          <a:noFill/>
        </p:spPr>
      </p:pic>
      <p:pic>
        <p:nvPicPr>
          <p:cNvPr id="35842" name="Picture 2" descr="E:\TWM\名胜\8011123209_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1000112"/>
            <a:ext cx="2774556" cy="1785950"/>
          </a:xfrm>
          <a:prstGeom prst="rect">
            <a:avLst/>
          </a:prstGeom>
          <a:noFill/>
        </p:spPr>
      </p:pic>
      <p:pic>
        <p:nvPicPr>
          <p:cNvPr id="35843" name="Picture 3" descr="E:\TWM\名胜\6002590292_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2857500"/>
            <a:ext cx="2652237" cy="1785950"/>
          </a:xfrm>
          <a:prstGeom prst="rect">
            <a:avLst/>
          </a:prstGeom>
          <a:noFill/>
        </p:spPr>
      </p:pic>
      <p:sp>
        <p:nvSpPr>
          <p:cNvPr id="35845" name="AutoShape 5" descr="http://img0.imgtn.bdimg.com/it/u=3899067394,3565963362&amp;fm=1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847" name="AutoShape 7" descr="http://img0.imgtn.bdimg.com/it/u=3899067394,3565963362&amp;fm=1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5849" name="Picture 9" descr="http://m.tuniucdn.com/filebroker/cdn/olb/6e/6a/6e6afb35bd576ef2369f88d4fc229513_w320_h240_c1_t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43306" y="2857501"/>
            <a:ext cx="2786082" cy="1785950"/>
          </a:xfrm>
          <a:prstGeom prst="rect">
            <a:avLst/>
          </a:prstGeom>
          <a:noFill/>
        </p:spPr>
      </p:pic>
      <p:pic>
        <p:nvPicPr>
          <p:cNvPr id="35851" name="Picture 11" descr="http://www.chinahexie.org.cn/uploads/allimg/100921/6-100921142514-5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0826" y="1000112"/>
            <a:ext cx="2524096" cy="1785950"/>
          </a:xfrm>
          <a:prstGeom prst="rect">
            <a:avLst/>
          </a:prstGeom>
          <a:noFill/>
        </p:spPr>
      </p:pic>
      <p:pic>
        <p:nvPicPr>
          <p:cNvPr id="35853" name="Picture 13" descr="http://www.clvyou.com/d/file/gn/bj/beijingzhoubian/lyjd/2012-02-17/b273cb2aba0514cc75858cf6c879cdbf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00826" y="2857500"/>
            <a:ext cx="2476496" cy="178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6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1" name="TextBox 8"/>
          <p:cNvSpPr txBox="1">
            <a:spLocks noChangeArrowheads="1"/>
          </p:cNvSpPr>
          <p:nvPr/>
        </p:nvSpPr>
        <p:spPr bwMode="auto">
          <a:xfrm>
            <a:off x="-2" y="55069"/>
            <a:ext cx="650082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214414" y="1357302"/>
            <a:ext cx="6858048" cy="3429024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714480" y="1357302"/>
            <a:ext cx="678661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Forbidden City </a:t>
            </a:r>
            <a:endParaRPr lang="en-US" altLang="zh-CN" sz="28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US" altLang="zh-CN" sz="28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Tian’anmen</a:t>
            </a: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Square</a:t>
            </a:r>
            <a:endParaRPr lang="en-US" altLang="zh-CN" sz="28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Temple of Heaven </a:t>
            </a:r>
            <a:endParaRPr lang="en-US" altLang="zh-CN" sz="28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Summer Palace </a:t>
            </a:r>
            <a:endParaRPr lang="en-US" altLang="zh-CN" sz="28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Great Wall </a:t>
            </a:r>
            <a:endParaRPr lang="en-US" altLang="zh-CN" sz="28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Ming Tombs</a:t>
            </a:r>
            <a:endParaRPr lang="en-US" altLang="zh-CN" sz="28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DYzMzIwMjIyMjY3MjNjYzhkYWNkOGVjOWYxZjBjYT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</a:ln>
      </a:spPr>
      <a:bodyPr>
        <a:spAutoFit/>
      </a:bodyPr>
      <a:lstStyle>
        <a:defPPr defTabSz="878205">
          <a:lnSpc>
            <a:spcPct val="120000"/>
          </a:lnSpc>
          <a:defRPr sz="1600" dirty="0">
            <a:solidFill>
              <a:srgbClr val="772C03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9358</Words>
  <Application>WPS 演示</Application>
  <PresentationFormat>全屏显示(16:10)</PresentationFormat>
  <Paragraphs>790</Paragraphs>
  <Slides>52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8" baseType="lpstr">
      <vt:lpstr>Arial</vt:lpstr>
      <vt:lpstr>宋体</vt:lpstr>
      <vt:lpstr>Wingdings</vt:lpstr>
      <vt:lpstr>Calibri</vt:lpstr>
      <vt:lpstr>微软雅黑</vt:lpstr>
      <vt:lpstr>华文细黑</vt:lpstr>
      <vt:lpstr>Times New Roman</vt:lpstr>
      <vt:lpstr>冬青黑体简体中文 W6</vt:lpstr>
      <vt:lpstr>黑体</vt:lpstr>
      <vt:lpstr>Aharoni</vt:lpstr>
      <vt:lpstr>经典繁毛楷</vt:lpstr>
      <vt:lpstr>楷体_GB2312</vt:lpstr>
      <vt:lpstr>楷体</vt:lpstr>
      <vt:lpstr>华文琥珀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Jinfeng</dc:creator>
  <cp:lastModifiedBy>张秋爽</cp:lastModifiedBy>
  <cp:revision>2095</cp:revision>
  <dcterms:created xsi:type="dcterms:W3CDTF">2011-08-05T13:10:00Z</dcterms:created>
  <dcterms:modified xsi:type="dcterms:W3CDTF">2024-05-31T01:45:12Z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FC2B7047A3C24C5381C068F9C13C4F7D_12</vt:lpwstr>
  </property>
  <property fmtid="{D5CDD505-2E9C-101B-9397-08002B2CF9AE}" pid="3" name="KSOProductBuildVer">
    <vt:lpwstr>2052-12.1.0.16929</vt:lpwstr>
  </property>
</Properties>
</file>